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8" r:id="rId2"/>
    <p:sldId id="273" r:id="rId3"/>
    <p:sldId id="269" r:id="rId4"/>
    <p:sldId id="263" r:id="rId5"/>
    <p:sldId id="271" r:id="rId6"/>
    <p:sldId id="272" r:id="rId7"/>
    <p:sldId id="270" r:id="rId8"/>
    <p:sldId id="266" r:id="rId9"/>
    <p:sldId id="267" r:id="rId10"/>
    <p:sldId id="256" r:id="rId11"/>
    <p:sldId id="262" r:id="rId12"/>
    <p:sldId id="274" r:id="rId13"/>
    <p:sldId id="259" r:id="rId14"/>
    <p:sldId id="268" r:id="rId1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7" autoAdjust="0"/>
    <p:restoredTop sz="94660"/>
  </p:normalViewPr>
  <p:slideViewPr>
    <p:cSldViewPr>
      <p:cViewPr varScale="1">
        <p:scale>
          <a:sx n="64" d="100"/>
          <a:sy n="64" d="100"/>
        </p:scale>
        <p:origin x="-96" y="-1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02F7E5-6352-4D0B-873F-D49C7AA46C56}" type="doc">
      <dgm:prSet loTypeId="urn:microsoft.com/office/officeart/2005/8/layout/pyramid2" loCatId="pyramid" qsTypeId="urn:microsoft.com/office/officeart/2005/8/quickstyle/simple1" qsCatId="simple" csTypeId="urn:microsoft.com/office/officeart/2005/8/colors/accent1_2" csCatId="accent1" phldr="1"/>
      <dgm:spPr/>
    </dgm:pt>
    <dgm:pt modelId="{CBB1B994-7211-4C56-B707-7B469E6FEE36}">
      <dgm:prSet phldrT="[Tekst]" custT="1"/>
      <dgm:spPr/>
      <dgm:t>
        <a:bodyPr/>
        <a:lstStyle/>
        <a:p>
          <a:r>
            <a:rPr lang="nl-NL" sz="2000" dirty="0" smtClean="0"/>
            <a:t>Generatie wordt </a:t>
          </a:r>
          <a:endParaRPr lang="nl-NL" sz="2000" dirty="0"/>
        </a:p>
      </dgm:t>
    </dgm:pt>
    <dgm:pt modelId="{5349D131-C7AF-4326-8B66-DB680490A826}" type="parTrans" cxnId="{F2D6BBFD-11CD-46C3-95A5-190407ED2FCE}">
      <dgm:prSet/>
      <dgm:spPr/>
      <dgm:t>
        <a:bodyPr/>
        <a:lstStyle/>
        <a:p>
          <a:endParaRPr lang="nl-NL"/>
        </a:p>
      </dgm:t>
    </dgm:pt>
    <dgm:pt modelId="{D70D2044-D151-4BCB-AB46-518C7B10FF65}" type="sibTrans" cxnId="{F2D6BBFD-11CD-46C3-95A5-190407ED2FCE}">
      <dgm:prSet/>
      <dgm:spPr/>
      <dgm:t>
        <a:bodyPr/>
        <a:lstStyle/>
        <a:p>
          <a:endParaRPr lang="nl-NL"/>
        </a:p>
      </dgm:t>
    </dgm:pt>
    <dgm:pt modelId="{A4F208D8-C784-4EFC-9575-417832903F82}">
      <dgm:prSet phldrT="[Tekst]" custT="1"/>
      <dgm:spPr/>
      <dgm:t>
        <a:bodyPr/>
        <a:lstStyle/>
        <a:p>
          <a:r>
            <a:rPr lang="nl-NL" sz="2000" dirty="0" smtClean="0"/>
            <a:t>in aaneensluitende periode van </a:t>
          </a:r>
          <a:endParaRPr lang="nl-NL" sz="2000" dirty="0"/>
        </a:p>
      </dgm:t>
    </dgm:pt>
    <dgm:pt modelId="{5218C524-DBEC-4967-85F2-D6332A060802}" type="parTrans" cxnId="{EB26CB7D-87E7-4950-A2CC-B926FF4640A5}">
      <dgm:prSet/>
      <dgm:spPr/>
      <dgm:t>
        <a:bodyPr/>
        <a:lstStyle/>
        <a:p>
          <a:endParaRPr lang="nl-NL"/>
        </a:p>
      </dgm:t>
    </dgm:pt>
    <dgm:pt modelId="{718412FD-A54F-45EE-B157-E58785321EE1}" type="sibTrans" cxnId="{EB26CB7D-87E7-4950-A2CC-B926FF4640A5}">
      <dgm:prSet/>
      <dgm:spPr/>
      <dgm:t>
        <a:bodyPr/>
        <a:lstStyle/>
        <a:p>
          <a:endParaRPr lang="nl-NL"/>
        </a:p>
      </dgm:t>
    </dgm:pt>
    <dgm:pt modelId="{EF58FA11-3ABC-4CC5-BE1B-36B481B045E1}">
      <dgm:prSet phldrT="[Tekst]" custT="1"/>
      <dgm:spPr/>
      <dgm:t>
        <a:bodyPr/>
        <a:lstStyle/>
        <a:p>
          <a:r>
            <a:rPr lang="nl-NL" sz="4200" dirty="0" smtClean="0"/>
            <a:t>15 jaar </a:t>
          </a:r>
          <a:r>
            <a:rPr lang="nl-NL" sz="2000" dirty="0" smtClean="0"/>
            <a:t>geboren</a:t>
          </a:r>
          <a:endParaRPr lang="nl-NL" sz="4200" dirty="0"/>
        </a:p>
      </dgm:t>
    </dgm:pt>
    <dgm:pt modelId="{C85B5441-6BE9-41AC-85A3-7460F0F090B4}" type="parTrans" cxnId="{4027E8D0-8FAE-4C96-A355-D740B003400E}">
      <dgm:prSet/>
      <dgm:spPr/>
      <dgm:t>
        <a:bodyPr/>
        <a:lstStyle/>
        <a:p>
          <a:endParaRPr lang="nl-NL"/>
        </a:p>
      </dgm:t>
    </dgm:pt>
    <dgm:pt modelId="{8CF6480C-989B-4F8F-86E1-549378720CC2}" type="sibTrans" cxnId="{4027E8D0-8FAE-4C96-A355-D740B003400E}">
      <dgm:prSet/>
      <dgm:spPr/>
      <dgm:t>
        <a:bodyPr/>
        <a:lstStyle/>
        <a:p>
          <a:endParaRPr lang="nl-NL"/>
        </a:p>
      </dgm:t>
    </dgm:pt>
    <dgm:pt modelId="{FF9DA8FF-0251-4B18-AFB6-19B5AB1A43E2}" type="pres">
      <dgm:prSet presAssocID="{3D02F7E5-6352-4D0B-873F-D49C7AA46C56}" presName="compositeShape" presStyleCnt="0">
        <dgm:presLayoutVars>
          <dgm:dir/>
          <dgm:resizeHandles/>
        </dgm:presLayoutVars>
      </dgm:prSet>
      <dgm:spPr/>
    </dgm:pt>
    <dgm:pt modelId="{AB458E5E-948B-4AC2-989C-00D4DAF68F0C}" type="pres">
      <dgm:prSet presAssocID="{3D02F7E5-6352-4D0B-873F-D49C7AA46C56}" presName="pyramid" presStyleLbl="node1" presStyleIdx="0" presStyleCnt="1"/>
      <dgm:spPr/>
    </dgm:pt>
    <dgm:pt modelId="{39D9E1FA-6494-4AF6-A3EE-B5EA83772527}" type="pres">
      <dgm:prSet presAssocID="{3D02F7E5-6352-4D0B-873F-D49C7AA46C56}" presName="theList" presStyleCnt="0"/>
      <dgm:spPr/>
    </dgm:pt>
    <dgm:pt modelId="{E3D795C9-133D-4083-8328-895DD96EB38B}" type="pres">
      <dgm:prSet presAssocID="{CBB1B994-7211-4C56-B707-7B469E6FEE36}" presName="aNode" presStyleLbl="fgAcc1" presStyleIdx="0" presStyleCnt="3">
        <dgm:presLayoutVars>
          <dgm:bulletEnabled val="1"/>
        </dgm:presLayoutVars>
      </dgm:prSet>
      <dgm:spPr/>
    </dgm:pt>
    <dgm:pt modelId="{06DD902D-EC28-452F-B38B-25D034FA31B1}" type="pres">
      <dgm:prSet presAssocID="{CBB1B994-7211-4C56-B707-7B469E6FEE36}" presName="aSpace" presStyleCnt="0"/>
      <dgm:spPr/>
    </dgm:pt>
    <dgm:pt modelId="{9164EEA1-830D-43F1-B6DC-E7993DB15044}" type="pres">
      <dgm:prSet presAssocID="{A4F208D8-C784-4EFC-9575-417832903F82}" presName="aNode" presStyleLbl="fgAcc1" presStyleIdx="1" presStyleCnt="3">
        <dgm:presLayoutVars>
          <dgm:bulletEnabled val="1"/>
        </dgm:presLayoutVars>
      </dgm:prSet>
      <dgm:spPr/>
      <dgm:t>
        <a:bodyPr/>
        <a:lstStyle/>
        <a:p>
          <a:endParaRPr lang="nl-NL"/>
        </a:p>
      </dgm:t>
    </dgm:pt>
    <dgm:pt modelId="{DDFF54FE-F94D-4A03-B5BE-444A77738723}" type="pres">
      <dgm:prSet presAssocID="{A4F208D8-C784-4EFC-9575-417832903F82}" presName="aSpace" presStyleCnt="0"/>
      <dgm:spPr/>
    </dgm:pt>
    <dgm:pt modelId="{482FE8F7-AA73-4F87-B262-251AF58DB61E}" type="pres">
      <dgm:prSet presAssocID="{EF58FA11-3ABC-4CC5-BE1B-36B481B045E1}" presName="aNode" presStyleLbl="fgAcc1" presStyleIdx="2" presStyleCnt="3">
        <dgm:presLayoutVars>
          <dgm:bulletEnabled val="1"/>
        </dgm:presLayoutVars>
      </dgm:prSet>
      <dgm:spPr/>
    </dgm:pt>
    <dgm:pt modelId="{5CCD0B01-98AB-4A67-A4A7-9E1B54C2389D}" type="pres">
      <dgm:prSet presAssocID="{EF58FA11-3ABC-4CC5-BE1B-36B481B045E1}" presName="aSpace" presStyleCnt="0"/>
      <dgm:spPr/>
    </dgm:pt>
  </dgm:ptLst>
  <dgm:cxnLst>
    <dgm:cxn modelId="{F2D6BBFD-11CD-46C3-95A5-190407ED2FCE}" srcId="{3D02F7E5-6352-4D0B-873F-D49C7AA46C56}" destId="{CBB1B994-7211-4C56-B707-7B469E6FEE36}" srcOrd="0" destOrd="0" parTransId="{5349D131-C7AF-4326-8B66-DB680490A826}" sibTransId="{D70D2044-D151-4BCB-AB46-518C7B10FF65}"/>
    <dgm:cxn modelId="{237D1B5E-F687-441B-9AB9-FF29C0BD1419}" type="presOf" srcId="{CBB1B994-7211-4C56-B707-7B469E6FEE36}" destId="{E3D795C9-133D-4083-8328-895DD96EB38B}" srcOrd="0" destOrd="0" presId="urn:microsoft.com/office/officeart/2005/8/layout/pyramid2"/>
    <dgm:cxn modelId="{EB26CB7D-87E7-4950-A2CC-B926FF4640A5}" srcId="{3D02F7E5-6352-4D0B-873F-D49C7AA46C56}" destId="{A4F208D8-C784-4EFC-9575-417832903F82}" srcOrd="1" destOrd="0" parTransId="{5218C524-DBEC-4967-85F2-D6332A060802}" sibTransId="{718412FD-A54F-45EE-B157-E58785321EE1}"/>
    <dgm:cxn modelId="{4027E8D0-8FAE-4C96-A355-D740B003400E}" srcId="{3D02F7E5-6352-4D0B-873F-D49C7AA46C56}" destId="{EF58FA11-3ABC-4CC5-BE1B-36B481B045E1}" srcOrd="2" destOrd="0" parTransId="{C85B5441-6BE9-41AC-85A3-7460F0F090B4}" sibTransId="{8CF6480C-989B-4F8F-86E1-549378720CC2}"/>
    <dgm:cxn modelId="{C6FE7B18-F810-4FE4-8093-E5F8D9670B4C}" type="presOf" srcId="{3D02F7E5-6352-4D0B-873F-D49C7AA46C56}" destId="{FF9DA8FF-0251-4B18-AFB6-19B5AB1A43E2}" srcOrd="0" destOrd="0" presId="urn:microsoft.com/office/officeart/2005/8/layout/pyramid2"/>
    <dgm:cxn modelId="{596CF33A-25D1-40B9-B395-C46A1FD23483}" type="presOf" srcId="{A4F208D8-C784-4EFC-9575-417832903F82}" destId="{9164EEA1-830D-43F1-B6DC-E7993DB15044}" srcOrd="0" destOrd="0" presId="urn:microsoft.com/office/officeart/2005/8/layout/pyramid2"/>
    <dgm:cxn modelId="{80068403-499D-4EB0-BBA3-38DD11C1034C}" type="presOf" srcId="{EF58FA11-3ABC-4CC5-BE1B-36B481B045E1}" destId="{482FE8F7-AA73-4F87-B262-251AF58DB61E}" srcOrd="0" destOrd="0" presId="urn:microsoft.com/office/officeart/2005/8/layout/pyramid2"/>
    <dgm:cxn modelId="{CF676BCF-40F2-41B4-B7C3-8C8CF9C49952}" type="presParOf" srcId="{FF9DA8FF-0251-4B18-AFB6-19B5AB1A43E2}" destId="{AB458E5E-948B-4AC2-989C-00D4DAF68F0C}" srcOrd="0" destOrd="0" presId="urn:microsoft.com/office/officeart/2005/8/layout/pyramid2"/>
    <dgm:cxn modelId="{0B9D6BF7-BF96-4A7E-B944-34EFE3448F56}" type="presParOf" srcId="{FF9DA8FF-0251-4B18-AFB6-19B5AB1A43E2}" destId="{39D9E1FA-6494-4AF6-A3EE-B5EA83772527}" srcOrd="1" destOrd="0" presId="urn:microsoft.com/office/officeart/2005/8/layout/pyramid2"/>
    <dgm:cxn modelId="{A0D4D736-741D-4541-9B66-D7CFBC9F4D0C}" type="presParOf" srcId="{39D9E1FA-6494-4AF6-A3EE-B5EA83772527}" destId="{E3D795C9-133D-4083-8328-895DD96EB38B}" srcOrd="0" destOrd="0" presId="urn:microsoft.com/office/officeart/2005/8/layout/pyramid2"/>
    <dgm:cxn modelId="{9885FB8F-FD91-4C96-AD75-FF72AF2392AD}" type="presParOf" srcId="{39D9E1FA-6494-4AF6-A3EE-B5EA83772527}" destId="{06DD902D-EC28-452F-B38B-25D034FA31B1}" srcOrd="1" destOrd="0" presId="urn:microsoft.com/office/officeart/2005/8/layout/pyramid2"/>
    <dgm:cxn modelId="{A27C6B0D-7145-4817-8F0A-E468BF665384}" type="presParOf" srcId="{39D9E1FA-6494-4AF6-A3EE-B5EA83772527}" destId="{9164EEA1-830D-43F1-B6DC-E7993DB15044}" srcOrd="2" destOrd="0" presId="urn:microsoft.com/office/officeart/2005/8/layout/pyramid2"/>
    <dgm:cxn modelId="{0760778C-4DB9-4D4C-9146-81537AD56F07}" type="presParOf" srcId="{39D9E1FA-6494-4AF6-A3EE-B5EA83772527}" destId="{DDFF54FE-F94D-4A03-B5BE-444A77738723}" srcOrd="3" destOrd="0" presId="urn:microsoft.com/office/officeart/2005/8/layout/pyramid2"/>
    <dgm:cxn modelId="{F5580455-E2AF-4A2A-8E20-AAF8EB7282DC}" type="presParOf" srcId="{39D9E1FA-6494-4AF6-A3EE-B5EA83772527}" destId="{482FE8F7-AA73-4F87-B262-251AF58DB61E}" srcOrd="4" destOrd="0" presId="urn:microsoft.com/office/officeart/2005/8/layout/pyramid2"/>
    <dgm:cxn modelId="{EE8435B4-4470-4FC9-8FA6-E2B54725BDDB}" type="presParOf" srcId="{39D9E1FA-6494-4AF6-A3EE-B5EA83772527}" destId="{5CCD0B01-98AB-4A67-A4A7-9E1B54C2389D}" srcOrd="5" destOrd="0" presId="urn:microsoft.com/office/officeart/2005/8/layout/pyramid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881620-FC25-4798-8EB4-BA4AEAB8C07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nl-NL"/>
        </a:p>
      </dgm:t>
    </dgm:pt>
    <dgm:pt modelId="{368D45FF-EED1-4A20-94D9-0DE62E6DFF94}">
      <dgm:prSet phldrT="[Tekst]"/>
      <dgm:spPr/>
      <dgm:t>
        <a:bodyPr/>
        <a:lstStyle/>
        <a:p>
          <a:r>
            <a:rPr lang="nl-NL" dirty="0" smtClean="0"/>
            <a:t> Generaties</a:t>
          </a:r>
          <a:endParaRPr lang="nl-NL" dirty="0"/>
        </a:p>
      </dgm:t>
    </dgm:pt>
    <dgm:pt modelId="{408D9194-D825-4D0E-8BA6-91C5C76466CE}" type="parTrans" cxnId="{81F4F0F0-3F82-4404-A6A0-1FACF17FE32C}">
      <dgm:prSet/>
      <dgm:spPr/>
      <dgm:t>
        <a:bodyPr/>
        <a:lstStyle/>
        <a:p>
          <a:endParaRPr lang="nl-NL"/>
        </a:p>
      </dgm:t>
    </dgm:pt>
    <dgm:pt modelId="{BF41BA3F-3B5D-4582-8459-A672807F7031}" type="sibTrans" cxnId="{81F4F0F0-3F82-4404-A6A0-1FACF17FE32C}">
      <dgm:prSet/>
      <dgm:spPr/>
      <dgm:t>
        <a:bodyPr/>
        <a:lstStyle/>
        <a:p>
          <a:endParaRPr lang="nl-NL"/>
        </a:p>
      </dgm:t>
    </dgm:pt>
    <dgm:pt modelId="{BE371749-DE53-4BF0-8E44-1D0709A3E7F6}">
      <dgm:prSet phldrT="[Tekst]"/>
      <dgm:spPr/>
      <dgm:t>
        <a:bodyPr/>
        <a:lstStyle/>
        <a:p>
          <a:r>
            <a:rPr lang="nl-NL" dirty="0" smtClean="0"/>
            <a:t>Babyboomers (protestgeneratie)</a:t>
          </a:r>
          <a:endParaRPr lang="nl-NL" dirty="0"/>
        </a:p>
      </dgm:t>
    </dgm:pt>
    <dgm:pt modelId="{7847F281-8AD4-4A01-BB6B-F44470D7EFD4}" type="parTrans" cxnId="{AEA71552-4923-471B-B6B0-52EACFD254C3}">
      <dgm:prSet/>
      <dgm:spPr/>
      <dgm:t>
        <a:bodyPr/>
        <a:lstStyle/>
        <a:p>
          <a:endParaRPr lang="nl-NL"/>
        </a:p>
      </dgm:t>
    </dgm:pt>
    <dgm:pt modelId="{4968D597-89BC-412F-A7B0-08B400159F18}" type="sibTrans" cxnId="{AEA71552-4923-471B-B6B0-52EACFD254C3}">
      <dgm:prSet/>
      <dgm:spPr/>
      <dgm:t>
        <a:bodyPr/>
        <a:lstStyle/>
        <a:p>
          <a:endParaRPr lang="nl-NL"/>
        </a:p>
      </dgm:t>
    </dgm:pt>
    <dgm:pt modelId="{AE475B5F-3815-4362-95EB-D63B2265CE2B}">
      <dgm:prSet phldrT="[Tekst]"/>
      <dgm:spPr/>
      <dgm:t>
        <a:bodyPr/>
        <a:lstStyle/>
        <a:p>
          <a:r>
            <a:rPr lang="nl-NL" dirty="0" smtClean="0"/>
            <a:t>Generatie X</a:t>
          </a:r>
          <a:endParaRPr lang="nl-NL" dirty="0"/>
        </a:p>
      </dgm:t>
    </dgm:pt>
    <dgm:pt modelId="{41EE847F-0A7E-467C-906A-76FBAB352F7B}" type="parTrans" cxnId="{0C81E02B-1B6D-4F60-83ED-5FD78F33DCFC}">
      <dgm:prSet/>
      <dgm:spPr/>
      <dgm:t>
        <a:bodyPr/>
        <a:lstStyle/>
        <a:p>
          <a:endParaRPr lang="nl-NL"/>
        </a:p>
      </dgm:t>
    </dgm:pt>
    <dgm:pt modelId="{40D16D35-1AA9-40FC-9D92-6ADAC1BDAEC6}" type="sibTrans" cxnId="{0C81E02B-1B6D-4F60-83ED-5FD78F33DCFC}">
      <dgm:prSet/>
      <dgm:spPr/>
      <dgm:t>
        <a:bodyPr/>
        <a:lstStyle/>
        <a:p>
          <a:endParaRPr lang="nl-NL"/>
        </a:p>
      </dgm:t>
    </dgm:pt>
    <dgm:pt modelId="{0129B683-97EA-4307-80F1-3030F0BEA409}">
      <dgm:prSet phldrT="[Tekst]"/>
      <dgm:spPr/>
      <dgm:t>
        <a:bodyPr/>
        <a:lstStyle/>
        <a:p>
          <a:r>
            <a:rPr lang="nl-NL" dirty="0" smtClean="0"/>
            <a:t>Generaties</a:t>
          </a:r>
          <a:endParaRPr lang="nl-NL" dirty="0"/>
        </a:p>
      </dgm:t>
    </dgm:pt>
    <dgm:pt modelId="{B600645E-4909-4B31-9C9B-54577DEDFDE9}" type="parTrans" cxnId="{4BBC2AE0-44E7-41D7-90A9-BF5DDEF05F41}">
      <dgm:prSet/>
      <dgm:spPr/>
      <dgm:t>
        <a:bodyPr/>
        <a:lstStyle/>
        <a:p>
          <a:endParaRPr lang="nl-NL"/>
        </a:p>
      </dgm:t>
    </dgm:pt>
    <dgm:pt modelId="{2FB58C06-1660-4C10-8FF7-B937D88940DD}" type="sibTrans" cxnId="{4BBC2AE0-44E7-41D7-90A9-BF5DDEF05F41}">
      <dgm:prSet/>
      <dgm:spPr/>
      <dgm:t>
        <a:bodyPr/>
        <a:lstStyle/>
        <a:p>
          <a:endParaRPr lang="nl-NL"/>
        </a:p>
      </dgm:t>
    </dgm:pt>
    <dgm:pt modelId="{DEF77C28-3F2A-41F5-9C45-74006B2A4F27}">
      <dgm:prSet phldrT="[Tekst]"/>
      <dgm:spPr/>
      <dgm:t>
        <a:bodyPr/>
        <a:lstStyle/>
        <a:p>
          <a:r>
            <a:rPr lang="nl-NL" dirty="0" smtClean="0"/>
            <a:t>Pragmatische generatie </a:t>
          </a:r>
          <a:endParaRPr lang="nl-NL" dirty="0"/>
        </a:p>
      </dgm:t>
    </dgm:pt>
    <dgm:pt modelId="{75BCA783-E1D8-4C96-B18A-2FC05E7E66CD}" type="parTrans" cxnId="{6AB8DDA5-37F6-4079-BA19-F347604968D8}">
      <dgm:prSet/>
      <dgm:spPr/>
      <dgm:t>
        <a:bodyPr/>
        <a:lstStyle/>
        <a:p>
          <a:endParaRPr lang="nl-NL"/>
        </a:p>
      </dgm:t>
    </dgm:pt>
    <dgm:pt modelId="{962E23FD-7D59-4D2A-9CD6-AC4BFDE6B601}" type="sibTrans" cxnId="{6AB8DDA5-37F6-4079-BA19-F347604968D8}">
      <dgm:prSet/>
      <dgm:spPr/>
      <dgm:t>
        <a:bodyPr/>
        <a:lstStyle/>
        <a:p>
          <a:endParaRPr lang="nl-NL"/>
        </a:p>
      </dgm:t>
    </dgm:pt>
    <dgm:pt modelId="{E2E94DC1-EB9E-46DC-89B4-7027A5D50A8A}">
      <dgm:prSet phldrT="[Tekst]"/>
      <dgm:spPr/>
      <dgm:t>
        <a:bodyPr/>
        <a:lstStyle/>
        <a:p>
          <a:r>
            <a:rPr lang="nl-NL" dirty="0" smtClean="0"/>
            <a:t>Generatie Y</a:t>
          </a:r>
          <a:endParaRPr lang="nl-NL" dirty="0"/>
        </a:p>
      </dgm:t>
    </dgm:pt>
    <dgm:pt modelId="{7C10C234-DF54-428E-9621-DD9D2982FD6D}" type="parTrans" cxnId="{F5B1C826-483E-4467-A01F-41D79A0A8F33}">
      <dgm:prSet/>
      <dgm:spPr/>
      <dgm:t>
        <a:bodyPr/>
        <a:lstStyle/>
        <a:p>
          <a:endParaRPr lang="nl-NL"/>
        </a:p>
      </dgm:t>
    </dgm:pt>
    <dgm:pt modelId="{D8FEE154-3768-4B5F-A394-FA4AC1EB27B8}" type="sibTrans" cxnId="{F5B1C826-483E-4467-A01F-41D79A0A8F33}">
      <dgm:prSet/>
      <dgm:spPr/>
      <dgm:t>
        <a:bodyPr/>
        <a:lstStyle/>
        <a:p>
          <a:endParaRPr lang="nl-NL"/>
        </a:p>
      </dgm:t>
    </dgm:pt>
    <dgm:pt modelId="{2B7F6F35-E851-4933-B9B9-9DA11705910E}">
      <dgm:prSet phldrT="[Tekst]"/>
      <dgm:spPr/>
      <dgm:t>
        <a:bodyPr/>
        <a:lstStyle/>
        <a:p>
          <a:r>
            <a:rPr lang="nl-NL" dirty="0" smtClean="0"/>
            <a:t>Generaties</a:t>
          </a:r>
          <a:endParaRPr lang="nl-NL" dirty="0"/>
        </a:p>
      </dgm:t>
    </dgm:pt>
    <dgm:pt modelId="{A8F936D9-E453-4C7F-9ADC-A8E2A049C885}" type="parTrans" cxnId="{B84D421C-D9EE-4848-86BA-C00025EEC7C8}">
      <dgm:prSet/>
      <dgm:spPr/>
      <dgm:t>
        <a:bodyPr/>
        <a:lstStyle/>
        <a:p>
          <a:endParaRPr lang="nl-NL"/>
        </a:p>
      </dgm:t>
    </dgm:pt>
    <dgm:pt modelId="{D456C0D9-EEF0-4186-A0BB-B3FB9EAB13FB}" type="sibTrans" cxnId="{B84D421C-D9EE-4848-86BA-C00025EEC7C8}">
      <dgm:prSet/>
      <dgm:spPr/>
      <dgm:t>
        <a:bodyPr/>
        <a:lstStyle/>
        <a:p>
          <a:endParaRPr lang="nl-NL"/>
        </a:p>
      </dgm:t>
    </dgm:pt>
    <dgm:pt modelId="{B3766125-6652-4C29-9FA5-3B4813E27F1C}">
      <dgm:prSet phldrT="[Tekst]"/>
      <dgm:spPr/>
      <dgm:t>
        <a:bodyPr/>
        <a:lstStyle/>
        <a:p>
          <a:r>
            <a:rPr lang="nl-NL" dirty="0" smtClean="0"/>
            <a:t>Generatie Z</a:t>
          </a:r>
          <a:endParaRPr lang="nl-NL" dirty="0"/>
        </a:p>
      </dgm:t>
    </dgm:pt>
    <dgm:pt modelId="{58B63744-7C2B-476D-A41B-F8EAC76137C7}" type="parTrans" cxnId="{2564557F-407A-4612-9113-C2F7F6C77441}">
      <dgm:prSet/>
      <dgm:spPr/>
      <dgm:t>
        <a:bodyPr/>
        <a:lstStyle/>
        <a:p>
          <a:endParaRPr lang="nl-NL"/>
        </a:p>
      </dgm:t>
    </dgm:pt>
    <dgm:pt modelId="{5BC7F33F-E8A7-45D0-81A9-E6407D1147A7}" type="sibTrans" cxnId="{2564557F-407A-4612-9113-C2F7F6C77441}">
      <dgm:prSet/>
      <dgm:spPr/>
      <dgm:t>
        <a:bodyPr/>
        <a:lstStyle/>
        <a:p>
          <a:endParaRPr lang="nl-NL"/>
        </a:p>
      </dgm:t>
    </dgm:pt>
    <dgm:pt modelId="{9D585B73-7EBE-4240-BA79-71F9491DA72F}">
      <dgm:prSet phldrT="[Tekst]"/>
      <dgm:spPr/>
      <dgm:t>
        <a:bodyPr/>
        <a:lstStyle/>
        <a:p>
          <a:r>
            <a:rPr lang="nl-NL" dirty="0" smtClean="0"/>
            <a:t>Welke kenmerken?</a:t>
          </a:r>
          <a:endParaRPr lang="nl-NL" dirty="0"/>
        </a:p>
      </dgm:t>
    </dgm:pt>
    <dgm:pt modelId="{872F1FCE-56F2-46AA-94BD-FF9AD6E8B0A1}" type="parTrans" cxnId="{DE690C50-2485-4763-96FA-0C164615A151}">
      <dgm:prSet/>
      <dgm:spPr/>
      <dgm:t>
        <a:bodyPr/>
        <a:lstStyle/>
        <a:p>
          <a:endParaRPr lang="nl-NL"/>
        </a:p>
      </dgm:t>
    </dgm:pt>
    <dgm:pt modelId="{13E51376-591F-45C9-8D2D-75661350EB9A}" type="sibTrans" cxnId="{DE690C50-2485-4763-96FA-0C164615A151}">
      <dgm:prSet/>
      <dgm:spPr/>
      <dgm:t>
        <a:bodyPr/>
        <a:lstStyle/>
        <a:p>
          <a:endParaRPr lang="nl-NL"/>
        </a:p>
      </dgm:t>
    </dgm:pt>
    <dgm:pt modelId="{131F82CF-B0A3-4BCC-B123-33FB1A875596}" type="pres">
      <dgm:prSet presAssocID="{AE881620-FC25-4798-8EB4-BA4AEAB8C07C}" presName="Name0" presStyleCnt="0">
        <dgm:presLayoutVars>
          <dgm:dir/>
          <dgm:animLvl val="lvl"/>
          <dgm:resizeHandles val="exact"/>
        </dgm:presLayoutVars>
      </dgm:prSet>
      <dgm:spPr/>
    </dgm:pt>
    <dgm:pt modelId="{26E7C67D-D5CB-4AD3-8B0E-33CB600046FD}" type="pres">
      <dgm:prSet presAssocID="{2B7F6F35-E851-4933-B9B9-9DA11705910E}" presName="boxAndChildren" presStyleCnt="0"/>
      <dgm:spPr/>
    </dgm:pt>
    <dgm:pt modelId="{D6B299F6-02EC-434C-8EDA-405C8FDEE75A}" type="pres">
      <dgm:prSet presAssocID="{2B7F6F35-E851-4933-B9B9-9DA11705910E}" presName="parentTextBox" presStyleLbl="node1" presStyleIdx="0" presStyleCnt="3"/>
      <dgm:spPr/>
      <dgm:t>
        <a:bodyPr/>
        <a:lstStyle/>
        <a:p>
          <a:endParaRPr lang="nl-NL"/>
        </a:p>
      </dgm:t>
    </dgm:pt>
    <dgm:pt modelId="{45A72729-6BEB-4467-99D0-86E3198DB312}" type="pres">
      <dgm:prSet presAssocID="{2B7F6F35-E851-4933-B9B9-9DA11705910E}" presName="entireBox" presStyleLbl="node1" presStyleIdx="0" presStyleCnt="3"/>
      <dgm:spPr/>
      <dgm:t>
        <a:bodyPr/>
        <a:lstStyle/>
        <a:p>
          <a:endParaRPr lang="nl-NL"/>
        </a:p>
      </dgm:t>
    </dgm:pt>
    <dgm:pt modelId="{F1B33ED5-3502-4D4B-A1CE-0620A62145D2}" type="pres">
      <dgm:prSet presAssocID="{2B7F6F35-E851-4933-B9B9-9DA11705910E}" presName="descendantBox" presStyleCnt="0"/>
      <dgm:spPr/>
    </dgm:pt>
    <dgm:pt modelId="{720D4ABD-E1A0-4355-ACB8-2576A1AEE583}" type="pres">
      <dgm:prSet presAssocID="{B3766125-6652-4C29-9FA5-3B4813E27F1C}" presName="childTextBox" presStyleLbl="fgAccFollowNode1" presStyleIdx="0" presStyleCnt="6">
        <dgm:presLayoutVars>
          <dgm:bulletEnabled val="1"/>
        </dgm:presLayoutVars>
      </dgm:prSet>
      <dgm:spPr/>
      <dgm:t>
        <a:bodyPr/>
        <a:lstStyle/>
        <a:p>
          <a:endParaRPr lang="nl-NL"/>
        </a:p>
      </dgm:t>
    </dgm:pt>
    <dgm:pt modelId="{5EC718EB-0A55-4DC5-B6D7-6F76BE2CA5CE}" type="pres">
      <dgm:prSet presAssocID="{9D585B73-7EBE-4240-BA79-71F9491DA72F}" presName="childTextBox" presStyleLbl="fgAccFollowNode1" presStyleIdx="1" presStyleCnt="6">
        <dgm:presLayoutVars>
          <dgm:bulletEnabled val="1"/>
        </dgm:presLayoutVars>
      </dgm:prSet>
      <dgm:spPr/>
    </dgm:pt>
    <dgm:pt modelId="{9763CBFE-F1C8-46A6-810B-01C9F5F68591}" type="pres">
      <dgm:prSet presAssocID="{2FB58C06-1660-4C10-8FF7-B937D88940DD}" presName="sp" presStyleCnt="0"/>
      <dgm:spPr/>
    </dgm:pt>
    <dgm:pt modelId="{167CFF74-F523-4120-A8F7-9D37F3DDBB45}" type="pres">
      <dgm:prSet presAssocID="{0129B683-97EA-4307-80F1-3030F0BEA409}" presName="arrowAndChildren" presStyleCnt="0"/>
      <dgm:spPr/>
    </dgm:pt>
    <dgm:pt modelId="{674DCB87-26A2-4BEC-A7FB-D40CD5673AC1}" type="pres">
      <dgm:prSet presAssocID="{0129B683-97EA-4307-80F1-3030F0BEA409}" presName="parentTextArrow" presStyleLbl="node1" presStyleIdx="0" presStyleCnt="3"/>
      <dgm:spPr/>
      <dgm:t>
        <a:bodyPr/>
        <a:lstStyle/>
        <a:p>
          <a:endParaRPr lang="nl-NL"/>
        </a:p>
      </dgm:t>
    </dgm:pt>
    <dgm:pt modelId="{9FFDF395-F2E7-439A-B88A-E8655EF162EC}" type="pres">
      <dgm:prSet presAssocID="{0129B683-97EA-4307-80F1-3030F0BEA409}" presName="arrow" presStyleLbl="node1" presStyleIdx="1" presStyleCnt="3"/>
      <dgm:spPr/>
      <dgm:t>
        <a:bodyPr/>
        <a:lstStyle/>
        <a:p>
          <a:endParaRPr lang="nl-NL"/>
        </a:p>
      </dgm:t>
    </dgm:pt>
    <dgm:pt modelId="{7CD1C2CC-301E-434D-9F2B-4F3C7B0FB10E}" type="pres">
      <dgm:prSet presAssocID="{0129B683-97EA-4307-80F1-3030F0BEA409}" presName="descendantArrow" presStyleCnt="0"/>
      <dgm:spPr/>
    </dgm:pt>
    <dgm:pt modelId="{13E9EBC5-4B86-4709-8405-6C6724A8EECF}" type="pres">
      <dgm:prSet presAssocID="{DEF77C28-3F2A-41F5-9C45-74006B2A4F27}" presName="childTextArrow" presStyleLbl="fgAccFollowNode1" presStyleIdx="2" presStyleCnt="6">
        <dgm:presLayoutVars>
          <dgm:bulletEnabled val="1"/>
        </dgm:presLayoutVars>
      </dgm:prSet>
      <dgm:spPr/>
      <dgm:t>
        <a:bodyPr/>
        <a:lstStyle/>
        <a:p>
          <a:endParaRPr lang="nl-NL"/>
        </a:p>
      </dgm:t>
    </dgm:pt>
    <dgm:pt modelId="{6364581A-C610-4762-93F3-79BB91930DC8}" type="pres">
      <dgm:prSet presAssocID="{E2E94DC1-EB9E-46DC-89B4-7027A5D50A8A}" presName="childTextArrow" presStyleLbl="fgAccFollowNode1" presStyleIdx="3" presStyleCnt="6">
        <dgm:presLayoutVars>
          <dgm:bulletEnabled val="1"/>
        </dgm:presLayoutVars>
      </dgm:prSet>
      <dgm:spPr/>
      <dgm:t>
        <a:bodyPr/>
        <a:lstStyle/>
        <a:p>
          <a:endParaRPr lang="nl-NL"/>
        </a:p>
      </dgm:t>
    </dgm:pt>
    <dgm:pt modelId="{5900ED3B-CA84-4141-8620-488705257E40}" type="pres">
      <dgm:prSet presAssocID="{BF41BA3F-3B5D-4582-8459-A672807F7031}" presName="sp" presStyleCnt="0"/>
      <dgm:spPr/>
    </dgm:pt>
    <dgm:pt modelId="{B4A2C62E-C645-49B3-A856-57CDFA812DC5}" type="pres">
      <dgm:prSet presAssocID="{368D45FF-EED1-4A20-94D9-0DE62E6DFF94}" presName="arrowAndChildren" presStyleCnt="0"/>
      <dgm:spPr/>
    </dgm:pt>
    <dgm:pt modelId="{6CFCF11E-3BA5-4B4E-988C-91A375D7CC94}" type="pres">
      <dgm:prSet presAssocID="{368D45FF-EED1-4A20-94D9-0DE62E6DFF94}" presName="parentTextArrow" presStyleLbl="node1" presStyleIdx="1" presStyleCnt="3"/>
      <dgm:spPr/>
      <dgm:t>
        <a:bodyPr/>
        <a:lstStyle/>
        <a:p>
          <a:endParaRPr lang="nl-NL"/>
        </a:p>
      </dgm:t>
    </dgm:pt>
    <dgm:pt modelId="{1991DC35-72A1-4A19-B496-450F8B059552}" type="pres">
      <dgm:prSet presAssocID="{368D45FF-EED1-4A20-94D9-0DE62E6DFF94}" presName="arrow" presStyleLbl="node1" presStyleIdx="2" presStyleCnt="3"/>
      <dgm:spPr/>
      <dgm:t>
        <a:bodyPr/>
        <a:lstStyle/>
        <a:p>
          <a:endParaRPr lang="nl-NL"/>
        </a:p>
      </dgm:t>
    </dgm:pt>
    <dgm:pt modelId="{8E0CEFF0-88BC-4811-9C12-CF15E2C6E8C5}" type="pres">
      <dgm:prSet presAssocID="{368D45FF-EED1-4A20-94D9-0DE62E6DFF94}" presName="descendantArrow" presStyleCnt="0"/>
      <dgm:spPr/>
    </dgm:pt>
    <dgm:pt modelId="{FF621A41-FC8F-4153-B6CE-015DB221CE97}" type="pres">
      <dgm:prSet presAssocID="{BE371749-DE53-4BF0-8E44-1D0709A3E7F6}" presName="childTextArrow" presStyleLbl="fgAccFollowNode1" presStyleIdx="4" presStyleCnt="6">
        <dgm:presLayoutVars>
          <dgm:bulletEnabled val="1"/>
        </dgm:presLayoutVars>
      </dgm:prSet>
      <dgm:spPr/>
      <dgm:t>
        <a:bodyPr/>
        <a:lstStyle/>
        <a:p>
          <a:endParaRPr lang="nl-NL"/>
        </a:p>
      </dgm:t>
    </dgm:pt>
    <dgm:pt modelId="{603E0DFC-65E9-4E0A-B0E7-5C8F8FFF6055}" type="pres">
      <dgm:prSet presAssocID="{AE475B5F-3815-4362-95EB-D63B2265CE2B}" presName="childTextArrow" presStyleLbl="fgAccFollowNode1" presStyleIdx="5" presStyleCnt="6">
        <dgm:presLayoutVars>
          <dgm:bulletEnabled val="1"/>
        </dgm:presLayoutVars>
      </dgm:prSet>
      <dgm:spPr/>
    </dgm:pt>
  </dgm:ptLst>
  <dgm:cxnLst>
    <dgm:cxn modelId="{0C81E02B-1B6D-4F60-83ED-5FD78F33DCFC}" srcId="{368D45FF-EED1-4A20-94D9-0DE62E6DFF94}" destId="{AE475B5F-3815-4362-95EB-D63B2265CE2B}" srcOrd="1" destOrd="0" parTransId="{41EE847F-0A7E-467C-906A-76FBAB352F7B}" sibTransId="{40D16D35-1AA9-40FC-9D92-6ADAC1BDAEC6}"/>
    <dgm:cxn modelId="{F5B1C826-483E-4467-A01F-41D79A0A8F33}" srcId="{0129B683-97EA-4307-80F1-3030F0BEA409}" destId="{E2E94DC1-EB9E-46DC-89B4-7027A5D50A8A}" srcOrd="1" destOrd="0" parTransId="{7C10C234-DF54-428E-9621-DD9D2982FD6D}" sibTransId="{D8FEE154-3768-4B5F-A394-FA4AC1EB27B8}"/>
    <dgm:cxn modelId="{2C83AE50-3EE0-432A-A336-443C667AB302}" type="presOf" srcId="{B3766125-6652-4C29-9FA5-3B4813E27F1C}" destId="{720D4ABD-E1A0-4355-ACB8-2576A1AEE583}" srcOrd="0" destOrd="0" presId="urn:microsoft.com/office/officeart/2005/8/layout/process4"/>
    <dgm:cxn modelId="{6AB8DDA5-37F6-4079-BA19-F347604968D8}" srcId="{0129B683-97EA-4307-80F1-3030F0BEA409}" destId="{DEF77C28-3F2A-41F5-9C45-74006B2A4F27}" srcOrd="0" destOrd="0" parTransId="{75BCA783-E1D8-4C96-B18A-2FC05E7E66CD}" sibTransId="{962E23FD-7D59-4D2A-9CD6-AC4BFDE6B601}"/>
    <dgm:cxn modelId="{DC2BE6B1-4E94-4D37-8E38-7C9C190FA98D}" type="presOf" srcId="{0129B683-97EA-4307-80F1-3030F0BEA409}" destId="{674DCB87-26A2-4BEC-A7FB-D40CD5673AC1}" srcOrd="0" destOrd="0" presId="urn:microsoft.com/office/officeart/2005/8/layout/process4"/>
    <dgm:cxn modelId="{5D110159-2343-4C21-B64F-45D8E6966C43}" type="presOf" srcId="{AE475B5F-3815-4362-95EB-D63B2265CE2B}" destId="{603E0DFC-65E9-4E0A-B0E7-5C8F8FFF6055}" srcOrd="0" destOrd="0" presId="urn:microsoft.com/office/officeart/2005/8/layout/process4"/>
    <dgm:cxn modelId="{2564557F-407A-4612-9113-C2F7F6C77441}" srcId="{2B7F6F35-E851-4933-B9B9-9DA11705910E}" destId="{B3766125-6652-4C29-9FA5-3B4813E27F1C}" srcOrd="0" destOrd="0" parTransId="{58B63744-7C2B-476D-A41B-F8EAC76137C7}" sibTransId="{5BC7F33F-E8A7-45D0-81A9-E6407D1147A7}"/>
    <dgm:cxn modelId="{569173A4-D0A8-43CF-8B05-3F1522F261C9}" type="presOf" srcId="{0129B683-97EA-4307-80F1-3030F0BEA409}" destId="{9FFDF395-F2E7-439A-B88A-E8655EF162EC}" srcOrd="1" destOrd="0" presId="urn:microsoft.com/office/officeart/2005/8/layout/process4"/>
    <dgm:cxn modelId="{D2CD7787-9A53-4E8D-8644-16854DA07B30}" type="presOf" srcId="{BE371749-DE53-4BF0-8E44-1D0709A3E7F6}" destId="{FF621A41-FC8F-4153-B6CE-015DB221CE97}" srcOrd="0" destOrd="0" presId="urn:microsoft.com/office/officeart/2005/8/layout/process4"/>
    <dgm:cxn modelId="{AEA71552-4923-471B-B6B0-52EACFD254C3}" srcId="{368D45FF-EED1-4A20-94D9-0DE62E6DFF94}" destId="{BE371749-DE53-4BF0-8E44-1D0709A3E7F6}" srcOrd="0" destOrd="0" parTransId="{7847F281-8AD4-4A01-BB6B-F44470D7EFD4}" sibTransId="{4968D597-89BC-412F-A7B0-08B400159F18}"/>
    <dgm:cxn modelId="{B84D421C-D9EE-4848-86BA-C00025EEC7C8}" srcId="{AE881620-FC25-4798-8EB4-BA4AEAB8C07C}" destId="{2B7F6F35-E851-4933-B9B9-9DA11705910E}" srcOrd="2" destOrd="0" parTransId="{A8F936D9-E453-4C7F-9ADC-A8E2A049C885}" sibTransId="{D456C0D9-EEF0-4186-A0BB-B3FB9EAB13FB}"/>
    <dgm:cxn modelId="{A03C1FAA-69E7-4BB3-804D-A4AC9C9EB856}" type="presOf" srcId="{368D45FF-EED1-4A20-94D9-0DE62E6DFF94}" destId="{1991DC35-72A1-4A19-B496-450F8B059552}" srcOrd="1" destOrd="0" presId="urn:microsoft.com/office/officeart/2005/8/layout/process4"/>
    <dgm:cxn modelId="{4BBC2AE0-44E7-41D7-90A9-BF5DDEF05F41}" srcId="{AE881620-FC25-4798-8EB4-BA4AEAB8C07C}" destId="{0129B683-97EA-4307-80F1-3030F0BEA409}" srcOrd="1" destOrd="0" parTransId="{B600645E-4909-4B31-9C9B-54577DEDFDE9}" sibTransId="{2FB58C06-1660-4C10-8FF7-B937D88940DD}"/>
    <dgm:cxn modelId="{BD8B31ED-D460-4EF3-A398-30CFCE7F8F4A}" type="presOf" srcId="{2B7F6F35-E851-4933-B9B9-9DA11705910E}" destId="{D6B299F6-02EC-434C-8EDA-405C8FDEE75A}" srcOrd="0" destOrd="0" presId="urn:microsoft.com/office/officeart/2005/8/layout/process4"/>
    <dgm:cxn modelId="{5DA1E828-D00B-4C2A-8B6B-E7A6604CDA87}" type="presOf" srcId="{368D45FF-EED1-4A20-94D9-0DE62E6DFF94}" destId="{6CFCF11E-3BA5-4B4E-988C-91A375D7CC94}" srcOrd="0" destOrd="0" presId="urn:microsoft.com/office/officeart/2005/8/layout/process4"/>
    <dgm:cxn modelId="{DE690C50-2485-4763-96FA-0C164615A151}" srcId="{2B7F6F35-E851-4933-B9B9-9DA11705910E}" destId="{9D585B73-7EBE-4240-BA79-71F9491DA72F}" srcOrd="1" destOrd="0" parTransId="{872F1FCE-56F2-46AA-94BD-FF9AD6E8B0A1}" sibTransId="{13E51376-591F-45C9-8D2D-75661350EB9A}"/>
    <dgm:cxn modelId="{F5180987-B99E-4638-AAF1-183DBF698138}" type="presOf" srcId="{E2E94DC1-EB9E-46DC-89B4-7027A5D50A8A}" destId="{6364581A-C610-4762-93F3-79BB91930DC8}" srcOrd="0" destOrd="0" presId="urn:microsoft.com/office/officeart/2005/8/layout/process4"/>
    <dgm:cxn modelId="{81F4F0F0-3F82-4404-A6A0-1FACF17FE32C}" srcId="{AE881620-FC25-4798-8EB4-BA4AEAB8C07C}" destId="{368D45FF-EED1-4A20-94D9-0DE62E6DFF94}" srcOrd="0" destOrd="0" parTransId="{408D9194-D825-4D0E-8BA6-91C5C76466CE}" sibTransId="{BF41BA3F-3B5D-4582-8459-A672807F7031}"/>
    <dgm:cxn modelId="{6A5C185C-DC2E-4740-867A-9FE66A1CFAF2}" type="presOf" srcId="{AE881620-FC25-4798-8EB4-BA4AEAB8C07C}" destId="{131F82CF-B0A3-4BCC-B123-33FB1A875596}" srcOrd="0" destOrd="0" presId="urn:microsoft.com/office/officeart/2005/8/layout/process4"/>
    <dgm:cxn modelId="{28DEC4F7-8585-4704-BE3D-CCD52CD15C8A}" type="presOf" srcId="{DEF77C28-3F2A-41F5-9C45-74006B2A4F27}" destId="{13E9EBC5-4B86-4709-8405-6C6724A8EECF}" srcOrd="0" destOrd="0" presId="urn:microsoft.com/office/officeart/2005/8/layout/process4"/>
    <dgm:cxn modelId="{53AC1F65-071C-4ED5-9135-9D560D10C3D6}" type="presOf" srcId="{2B7F6F35-E851-4933-B9B9-9DA11705910E}" destId="{45A72729-6BEB-4467-99D0-86E3198DB312}" srcOrd="1" destOrd="0" presId="urn:microsoft.com/office/officeart/2005/8/layout/process4"/>
    <dgm:cxn modelId="{9EAF53FE-9FDD-4359-A059-14688EF0EB08}" type="presOf" srcId="{9D585B73-7EBE-4240-BA79-71F9491DA72F}" destId="{5EC718EB-0A55-4DC5-B6D7-6F76BE2CA5CE}" srcOrd="0" destOrd="0" presId="urn:microsoft.com/office/officeart/2005/8/layout/process4"/>
    <dgm:cxn modelId="{B68BAF8D-934E-4907-B0B8-E5071AB60303}" type="presParOf" srcId="{131F82CF-B0A3-4BCC-B123-33FB1A875596}" destId="{26E7C67D-D5CB-4AD3-8B0E-33CB600046FD}" srcOrd="0" destOrd="0" presId="urn:microsoft.com/office/officeart/2005/8/layout/process4"/>
    <dgm:cxn modelId="{B36B1F6B-4180-4C98-9023-7E02443DC2DD}" type="presParOf" srcId="{26E7C67D-D5CB-4AD3-8B0E-33CB600046FD}" destId="{D6B299F6-02EC-434C-8EDA-405C8FDEE75A}" srcOrd="0" destOrd="0" presId="urn:microsoft.com/office/officeart/2005/8/layout/process4"/>
    <dgm:cxn modelId="{5AF49801-9E2A-448A-BAC6-4BE9525F8E86}" type="presParOf" srcId="{26E7C67D-D5CB-4AD3-8B0E-33CB600046FD}" destId="{45A72729-6BEB-4467-99D0-86E3198DB312}" srcOrd="1" destOrd="0" presId="urn:microsoft.com/office/officeart/2005/8/layout/process4"/>
    <dgm:cxn modelId="{6F17AE47-1688-4451-AD14-E4EC8D530FF5}" type="presParOf" srcId="{26E7C67D-D5CB-4AD3-8B0E-33CB600046FD}" destId="{F1B33ED5-3502-4D4B-A1CE-0620A62145D2}" srcOrd="2" destOrd="0" presId="urn:microsoft.com/office/officeart/2005/8/layout/process4"/>
    <dgm:cxn modelId="{C3280AD0-422D-418D-A06E-32A4AB6DBB1B}" type="presParOf" srcId="{F1B33ED5-3502-4D4B-A1CE-0620A62145D2}" destId="{720D4ABD-E1A0-4355-ACB8-2576A1AEE583}" srcOrd="0" destOrd="0" presId="urn:microsoft.com/office/officeart/2005/8/layout/process4"/>
    <dgm:cxn modelId="{A0A32D94-4E5A-41F5-9DCC-E9955FA3120B}" type="presParOf" srcId="{F1B33ED5-3502-4D4B-A1CE-0620A62145D2}" destId="{5EC718EB-0A55-4DC5-B6D7-6F76BE2CA5CE}" srcOrd="1" destOrd="0" presId="urn:microsoft.com/office/officeart/2005/8/layout/process4"/>
    <dgm:cxn modelId="{A0FC4CB7-41DD-4001-9612-024A41140525}" type="presParOf" srcId="{131F82CF-B0A3-4BCC-B123-33FB1A875596}" destId="{9763CBFE-F1C8-46A6-810B-01C9F5F68591}" srcOrd="1" destOrd="0" presId="urn:microsoft.com/office/officeart/2005/8/layout/process4"/>
    <dgm:cxn modelId="{37999F7D-057F-43E0-99FA-A5FC50EA59FD}" type="presParOf" srcId="{131F82CF-B0A3-4BCC-B123-33FB1A875596}" destId="{167CFF74-F523-4120-A8F7-9D37F3DDBB45}" srcOrd="2" destOrd="0" presId="urn:microsoft.com/office/officeart/2005/8/layout/process4"/>
    <dgm:cxn modelId="{28CDC861-CB0D-48F2-A309-DCD92BFF439C}" type="presParOf" srcId="{167CFF74-F523-4120-A8F7-9D37F3DDBB45}" destId="{674DCB87-26A2-4BEC-A7FB-D40CD5673AC1}" srcOrd="0" destOrd="0" presId="urn:microsoft.com/office/officeart/2005/8/layout/process4"/>
    <dgm:cxn modelId="{11DE9F85-6998-4198-81A1-4D1C29589699}" type="presParOf" srcId="{167CFF74-F523-4120-A8F7-9D37F3DDBB45}" destId="{9FFDF395-F2E7-439A-B88A-E8655EF162EC}" srcOrd="1" destOrd="0" presId="urn:microsoft.com/office/officeart/2005/8/layout/process4"/>
    <dgm:cxn modelId="{BD695D2F-3959-4181-85CD-2979262F13AE}" type="presParOf" srcId="{167CFF74-F523-4120-A8F7-9D37F3DDBB45}" destId="{7CD1C2CC-301E-434D-9F2B-4F3C7B0FB10E}" srcOrd="2" destOrd="0" presId="urn:microsoft.com/office/officeart/2005/8/layout/process4"/>
    <dgm:cxn modelId="{DD060276-502D-417F-AF4A-EE068090377B}" type="presParOf" srcId="{7CD1C2CC-301E-434D-9F2B-4F3C7B0FB10E}" destId="{13E9EBC5-4B86-4709-8405-6C6724A8EECF}" srcOrd="0" destOrd="0" presId="urn:microsoft.com/office/officeart/2005/8/layout/process4"/>
    <dgm:cxn modelId="{84258833-3141-4274-BEC5-6793CE6E4FE1}" type="presParOf" srcId="{7CD1C2CC-301E-434D-9F2B-4F3C7B0FB10E}" destId="{6364581A-C610-4762-93F3-79BB91930DC8}" srcOrd="1" destOrd="0" presId="urn:microsoft.com/office/officeart/2005/8/layout/process4"/>
    <dgm:cxn modelId="{1BD36D83-AABE-4D85-A799-259BBE508AF0}" type="presParOf" srcId="{131F82CF-B0A3-4BCC-B123-33FB1A875596}" destId="{5900ED3B-CA84-4141-8620-488705257E40}" srcOrd="3" destOrd="0" presId="urn:microsoft.com/office/officeart/2005/8/layout/process4"/>
    <dgm:cxn modelId="{F20338F3-F4BA-4ACC-BAB2-0D3FD326061A}" type="presParOf" srcId="{131F82CF-B0A3-4BCC-B123-33FB1A875596}" destId="{B4A2C62E-C645-49B3-A856-57CDFA812DC5}" srcOrd="4" destOrd="0" presId="urn:microsoft.com/office/officeart/2005/8/layout/process4"/>
    <dgm:cxn modelId="{7F0D84C6-FB56-4BAA-9FF0-EC998C07A61E}" type="presParOf" srcId="{B4A2C62E-C645-49B3-A856-57CDFA812DC5}" destId="{6CFCF11E-3BA5-4B4E-988C-91A375D7CC94}" srcOrd="0" destOrd="0" presId="urn:microsoft.com/office/officeart/2005/8/layout/process4"/>
    <dgm:cxn modelId="{39E4B800-CF70-4584-BE8D-FF97A65F0891}" type="presParOf" srcId="{B4A2C62E-C645-49B3-A856-57CDFA812DC5}" destId="{1991DC35-72A1-4A19-B496-450F8B059552}" srcOrd="1" destOrd="0" presId="urn:microsoft.com/office/officeart/2005/8/layout/process4"/>
    <dgm:cxn modelId="{2E873A81-D3B3-44E7-B516-0CA4F2C1A413}" type="presParOf" srcId="{B4A2C62E-C645-49B3-A856-57CDFA812DC5}" destId="{8E0CEFF0-88BC-4811-9C12-CF15E2C6E8C5}" srcOrd="2" destOrd="0" presId="urn:microsoft.com/office/officeart/2005/8/layout/process4"/>
    <dgm:cxn modelId="{85828C2E-E992-49F4-A95F-F646BEDB5BE1}" type="presParOf" srcId="{8E0CEFF0-88BC-4811-9C12-CF15E2C6E8C5}" destId="{FF621A41-FC8F-4153-B6CE-015DB221CE97}" srcOrd="0" destOrd="0" presId="urn:microsoft.com/office/officeart/2005/8/layout/process4"/>
    <dgm:cxn modelId="{5DD54501-7C5B-4095-98C7-1B3FE7748F20}" type="presParOf" srcId="{8E0CEFF0-88BC-4811-9C12-CF15E2C6E8C5}" destId="{603E0DFC-65E9-4E0A-B0E7-5C8F8FFF6055}" srcOrd="1"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458E5E-948B-4AC2-989C-00D4DAF68F0C}">
      <dsp:nvSpPr>
        <dsp:cNvPr id="0" name=""/>
        <dsp:cNvSpPr/>
      </dsp:nvSpPr>
      <dsp:spPr>
        <a:xfrm>
          <a:off x="711199" y="0"/>
          <a:ext cx="4064000" cy="4064000"/>
        </a:xfrm>
        <a:prstGeom prst="triangl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E3D795C9-133D-4083-8328-895DD96EB38B}">
      <dsp:nvSpPr>
        <dsp:cNvPr id="0" name=""/>
        <dsp:cNvSpPr/>
      </dsp:nvSpPr>
      <dsp:spPr>
        <a:xfrm>
          <a:off x="2743199" y="408582"/>
          <a:ext cx="2641600" cy="962025"/>
        </a:xfrm>
        <a:prstGeom prst="round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NL" sz="2000" kern="1200" dirty="0" smtClean="0"/>
            <a:t>Generatie wordt </a:t>
          </a:r>
          <a:endParaRPr lang="nl-NL" sz="2000" kern="1200" dirty="0"/>
        </a:p>
      </dsp:txBody>
      <dsp:txXfrm>
        <a:off x="2743199" y="408582"/>
        <a:ext cx="2641600" cy="962025"/>
      </dsp:txXfrm>
    </dsp:sp>
    <dsp:sp modelId="{9164EEA1-830D-43F1-B6DC-E7993DB15044}">
      <dsp:nvSpPr>
        <dsp:cNvPr id="0" name=""/>
        <dsp:cNvSpPr/>
      </dsp:nvSpPr>
      <dsp:spPr>
        <a:xfrm>
          <a:off x="2743199" y="1490860"/>
          <a:ext cx="2641600" cy="962025"/>
        </a:xfrm>
        <a:prstGeom prst="round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nl-NL" sz="2000" kern="1200" dirty="0" smtClean="0"/>
            <a:t>in aaneensluitende periode van </a:t>
          </a:r>
          <a:endParaRPr lang="nl-NL" sz="2000" kern="1200" dirty="0"/>
        </a:p>
      </dsp:txBody>
      <dsp:txXfrm>
        <a:off x="2743199" y="1490860"/>
        <a:ext cx="2641600" cy="962025"/>
      </dsp:txXfrm>
    </dsp:sp>
    <dsp:sp modelId="{482FE8F7-AA73-4F87-B262-251AF58DB61E}">
      <dsp:nvSpPr>
        <dsp:cNvPr id="0" name=""/>
        <dsp:cNvSpPr/>
      </dsp:nvSpPr>
      <dsp:spPr>
        <a:xfrm>
          <a:off x="2743199" y="2573139"/>
          <a:ext cx="2641600" cy="962025"/>
        </a:xfrm>
        <a:prstGeom prst="roundRect">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nl-NL" sz="4200" kern="1200" dirty="0" smtClean="0"/>
            <a:t>15 jaar </a:t>
          </a:r>
          <a:r>
            <a:rPr lang="nl-NL" sz="2000" kern="1200" dirty="0" smtClean="0"/>
            <a:t>geboren</a:t>
          </a:r>
          <a:endParaRPr lang="nl-NL" sz="4200" kern="1200" dirty="0"/>
        </a:p>
      </dsp:txBody>
      <dsp:txXfrm>
        <a:off x="2743199" y="2573139"/>
        <a:ext cx="2641600" cy="96202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5A72729-6BEB-4467-99D0-86E3198DB312}">
      <dsp:nvSpPr>
        <dsp:cNvPr id="0" name=""/>
        <dsp:cNvSpPr/>
      </dsp:nvSpPr>
      <dsp:spPr>
        <a:xfrm>
          <a:off x="0" y="3059187"/>
          <a:ext cx="6096000" cy="1004093"/>
        </a:xfrm>
        <a:prstGeom prst="rec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nl-NL" sz="1900" kern="1200" dirty="0" smtClean="0"/>
            <a:t>Generaties</a:t>
          </a:r>
          <a:endParaRPr lang="nl-NL" sz="1900" kern="1200" dirty="0"/>
        </a:p>
      </dsp:txBody>
      <dsp:txXfrm>
        <a:off x="0" y="3059187"/>
        <a:ext cx="6096000" cy="542210"/>
      </dsp:txXfrm>
    </dsp:sp>
    <dsp:sp modelId="{720D4ABD-E1A0-4355-ACB8-2576A1AEE583}">
      <dsp:nvSpPr>
        <dsp:cNvPr id="0" name=""/>
        <dsp:cNvSpPr/>
      </dsp:nvSpPr>
      <dsp:spPr>
        <a:xfrm>
          <a:off x="0" y="3581316"/>
          <a:ext cx="3047999" cy="461883"/>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Generatie Z</a:t>
          </a:r>
          <a:endParaRPr lang="nl-NL" sz="1600" kern="1200" dirty="0"/>
        </a:p>
      </dsp:txBody>
      <dsp:txXfrm>
        <a:off x="0" y="3581316"/>
        <a:ext cx="3047999" cy="461883"/>
      </dsp:txXfrm>
    </dsp:sp>
    <dsp:sp modelId="{5EC718EB-0A55-4DC5-B6D7-6F76BE2CA5CE}">
      <dsp:nvSpPr>
        <dsp:cNvPr id="0" name=""/>
        <dsp:cNvSpPr/>
      </dsp:nvSpPr>
      <dsp:spPr>
        <a:xfrm>
          <a:off x="3048000" y="3581316"/>
          <a:ext cx="3047999" cy="461883"/>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Welke kenmerken?</a:t>
          </a:r>
          <a:endParaRPr lang="nl-NL" sz="1600" kern="1200" dirty="0"/>
        </a:p>
      </dsp:txBody>
      <dsp:txXfrm>
        <a:off x="3048000" y="3581316"/>
        <a:ext cx="3047999" cy="461883"/>
      </dsp:txXfrm>
    </dsp:sp>
    <dsp:sp modelId="{9FFDF395-F2E7-439A-B88A-E8655EF162EC}">
      <dsp:nvSpPr>
        <dsp:cNvPr id="0" name=""/>
        <dsp:cNvSpPr/>
      </dsp:nvSpPr>
      <dsp:spPr>
        <a:xfrm rot="10800000">
          <a:off x="0" y="1529953"/>
          <a:ext cx="6096000" cy="1544296"/>
        </a:xfrm>
        <a:prstGeom prst="upArrowCallou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nl-NL" sz="1900" kern="1200" dirty="0" smtClean="0"/>
            <a:t>Generaties</a:t>
          </a:r>
          <a:endParaRPr lang="nl-NL" sz="1900" kern="1200" dirty="0"/>
        </a:p>
      </dsp:txBody>
      <dsp:txXfrm>
        <a:off x="0" y="1529953"/>
        <a:ext cx="6096000" cy="542047"/>
      </dsp:txXfrm>
    </dsp:sp>
    <dsp:sp modelId="{13E9EBC5-4B86-4709-8405-6C6724A8EECF}">
      <dsp:nvSpPr>
        <dsp:cNvPr id="0" name=""/>
        <dsp:cNvSpPr/>
      </dsp:nvSpPr>
      <dsp:spPr>
        <a:xfrm>
          <a:off x="0" y="2072001"/>
          <a:ext cx="3047999" cy="461744"/>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Pragmatische generatie </a:t>
          </a:r>
          <a:endParaRPr lang="nl-NL" sz="1600" kern="1200" dirty="0"/>
        </a:p>
      </dsp:txBody>
      <dsp:txXfrm>
        <a:off x="0" y="2072001"/>
        <a:ext cx="3047999" cy="461744"/>
      </dsp:txXfrm>
    </dsp:sp>
    <dsp:sp modelId="{6364581A-C610-4762-93F3-79BB91930DC8}">
      <dsp:nvSpPr>
        <dsp:cNvPr id="0" name=""/>
        <dsp:cNvSpPr/>
      </dsp:nvSpPr>
      <dsp:spPr>
        <a:xfrm>
          <a:off x="3048000" y="2072001"/>
          <a:ext cx="3047999" cy="461744"/>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Generatie Y</a:t>
          </a:r>
          <a:endParaRPr lang="nl-NL" sz="1600" kern="1200" dirty="0"/>
        </a:p>
      </dsp:txBody>
      <dsp:txXfrm>
        <a:off x="3048000" y="2072001"/>
        <a:ext cx="3047999" cy="461744"/>
      </dsp:txXfrm>
    </dsp:sp>
    <dsp:sp modelId="{1991DC35-72A1-4A19-B496-450F8B059552}">
      <dsp:nvSpPr>
        <dsp:cNvPr id="0" name=""/>
        <dsp:cNvSpPr/>
      </dsp:nvSpPr>
      <dsp:spPr>
        <a:xfrm rot="10800000">
          <a:off x="0" y="718"/>
          <a:ext cx="6096000" cy="1544296"/>
        </a:xfrm>
        <a:prstGeom prst="upArrowCallout">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a:lnSpc>
              <a:spcPct val="90000"/>
            </a:lnSpc>
            <a:spcBef>
              <a:spcPct val="0"/>
            </a:spcBef>
            <a:spcAft>
              <a:spcPct val="35000"/>
            </a:spcAft>
          </a:pPr>
          <a:r>
            <a:rPr lang="nl-NL" sz="1900" kern="1200" dirty="0" smtClean="0"/>
            <a:t> Generaties</a:t>
          </a:r>
          <a:endParaRPr lang="nl-NL" sz="1900" kern="1200" dirty="0"/>
        </a:p>
      </dsp:txBody>
      <dsp:txXfrm>
        <a:off x="0" y="718"/>
        <a:ext cx="6096000" cy="542047"/>
      </dsp:txXfrm>
    </dsp:sp>
    <dsp:sp modelId="{FF621A41-FC8F-4153-B6CE-015DB221CE97}">
      <dsp:nvSpPr>
        <dsp:cNvPr id="0" name=""/>
        <dsp:cNvSpPr/>
      </dsp:nvSpPr>
      <dsp:spPr>
        <a:xfrm>
          <a:off x="0" y="542766"/>
          <a:ext cx="3047999" cy="461744"/>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Babyboomers (protestgeneratie)</a:t>
          </a:r>
          <a:endParaRPr lang="nl-NL" sz="1600" kern="1200" dirty="0"/>
        </a:p>
      </dsp:txBody>
      <dsp:txXfrm>
        <a:off x="0" y="542766"/>
        <a:ext cx="3047999" cy="461744"/>
      </dsp:txXfrm>
    </dsp:sp>
    <dsp:sp modelId="{603E0DFC-65E9-4E0A-B0E7-5C8F8FFF6055}">
      <dsp:nvSpPr>
        <dsp:cNvPr id="0" name=""/>
        <dsp:cNvSpPr/>
      </dsp:nvSpPr>
      <dsp:spPr>
        <a:xfrm>
          <a:off x="3048000" y="542766"/>
          <a:ext cx="3047999" cy="461744"/>
        </a:xfrm>
        <a:prstGeom prst="rect">
          <a:avLst/>
        </a:prstGeom>
        <a:solidFill>
          <a:schemeClr val="accent1">
            <a:alpha val="90000"/>
            <a:tint val="40000"/>
            <a:hueOff val="0"/>
            <a:satOff val="0"/>
            <a:lumOff val="0"/>
            <a:alphaOff val="0"/>
          </a:schemeClr>
        </a:solidFill>
        <a:ln w="11429" cap="flat" cmpd="sng" algn="ctr">
          <a:solidFill>
            <a:schemeClr val="accent1">
              <a:alpha val="90000"/>
              <a:tint val="40000"/>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nl-NL" sz="1600" kern="1200" dirty="0" smtClean="0"/>
            <a:t>Generatie X</a:t>
          </a:r>
          <a:endParaRPr lang="nl-NL" sz="1600" kern="1200" dirty="0"/>
        </a:p>
      </dsp:txBody>
      <dsp:txXfrm>
        <a:off x="3048000" y="542766"/>
        <a:ext cx="3047999" cy="46174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09E97E-AA66-4C62-B7CD-140A05F07DB5}" type="datetimeFigureOut">
              <a:rPr lang="nl-NL" smtClean="0"/>
              <a:pPr/>
              <a:t>13-11-2012</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C59D28-9945-4636-92BC-AE3267B728B9}"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Ref idx="1001">
        <a:schemeClr val="bg2"/>
      </p:bgRef>
    </p:bg>
    <p:spTree>
      <p:nvGrpSpPr>
        <p:cNvPr id="1" name=""/>
        <p:cNvGrpSpPr/>
        <p:nvPr/>
      </p:nvGrpSpPr>
      <p:grpSpPr>
        <a:xfrm>
          <a:off x="0" y="0"/>
          <a:ext cx="0" cy="0"/>
          <a:chOff x="0" y="0"/>
          <a:chExt cx="0" cy="0"/>
        </a:xfrm>
      </p:grpSpPr>
      <p:sp>
        <p:nvSpPr>
          <p:cNvPr id="15" name="Rechthoe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hoe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hoe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hoe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nd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17" name="Tijdelijke aanduiding voor voettekst 16"/>
          <p:cNvSpPr>
            <a:spLocks noGrp="1"/>
          </p:cNvSpPr>
          <p:nvPr>
            <p:ph type="ftr" sz="quarter" idx="11"/>
          </p:nvPr>
        </p:nvSpPr>
        <p:spPr/>
        <p:txBody>
          <a:bodyPr/>
          <a:lstStyle/>
          <a:p>
            <a:endParaRPr lang="nl-NL"/>
          </a:p>
        </p:txBody>
      </p:sp>
      <p:sp>
        <p:nvSpPr>
          <p:cNvPr id="7" name="Rechte verbindingslijn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hoe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Tijdelijke aanduiding voor dianumm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C2D3BE9-AE7A-4093-9DB7-06C3AD5A1900}" type="slidenum">
              <a:rPr lang="nl-NL" smtClean="0"/>
              <a:pPr/>
              <a:t>‹nr.›</a:t>
            </a:fld>
            <a:endParaRPr lang="nl-NL"/>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nl-NL" smtClean="0"/>
              <a:t>Klik om de stijl te bewerken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C2D3BE9-AE7A-4093-9DB7-06C3AD5A1900}" type="slidenum">
              <a:rPr lang="nl-NL" smtClean="0"/>
              <a:pPr/>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bg>
      <p:bgRef idx="1001">
        <a:schemeClr val="bg2"/>
      </p:bgRef>
    </p:bg>
    <p:spTree>
      <p:nvGrpSpPr>
        <p:cNvPr id="1" name=""/>
        <p:cNvGrpSpPr/>
        <p:nvPr/>
      </p:nvGrpSpPr>
      <p:grpSpPr>
        <a:xfrm>
          <a:off x="0" y="0"/>
          <a:ext cx="0" cy="0"/>
          <a:chOff x="0" y="0"/>
          <a:chExt cx="0" cy="0"/>
        </a:xfrm>
      </p:grpSpPr>
      <p:sp>
        <p:nvSpPr>
          <p:cNvPr id="7" name="Rechthoe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hoe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hoe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hoe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hoe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hoe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hte verbindingslijn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Tijdelijke aanduiding voor dianummer 5"/>
          <p:cNvSpPr>
            <a:spLocks noGrp="1"/>
          </p:cNvSpPr>
          <p:nvPr>
            <p:ph type="sldNum" sz="quarter" idx="12"/>
          </p:nvPr>
        </p:nvSpPr>
        <p:spPr>
          <a:xfrm>
            <a:off x="6915912" y="3009901"/>
            <a:ext cx="457200" cy="441325"/>
          </a:xfrm>
        </p:spPr>
        <p:txBody>
          <a:bodyPr/>
          <a:lstStyle/>
          <a:p>
            <a:fld id="{7C2D3BE9-AE7A-4093-9DB7-06C3AD5A1900}" type="slidenum">
              <a:rPr lang="nl-NL" smtClean="0"/>
              <a:pPr/>
              <a:t>‹nr.›</a:t>
            </a:fld>
            <a:endParaRPr lang="nl-NL"/>
          </a:p>
        </p:txBody>
      </p:sp>
      <p:sp>
        <p:nvSpPr>
          <p:cNvPr id="3" name="Tijdelijke aanduiding voor verticale tekst 2"/>
          <p:cNvSpPr>
            <a:spLocks noGrp="1"/>
          </p:cNvSpPr>
          <p:nvPr>
            <p:ph type="body" orient="vert" idx="1"/>
          </p:nvPr>
        </p:nvSpPr>
        <p:spPr>
          <a:xfrm>
            <a:off x="304800" y="304800"/>
            <a:ext cx="6553200" cy="5821366"/>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2" name="Verticale titel 1"/>
          <p:cNvSpPr>
            <a:spLocks noGrp="1"/>
          </p:cNvSpPr>
          <p:nvPr>
            <p:ph type="title" orient="vert"/>
          </p:nvPr>
        </p:nvSpPr>
        <p:spPr>
          <a:xfrm>
            <a:off x="7391400" y="304801"/>
            <a:ext cx="1447800" cy="5851525"/>
          </a:xfrm>
        </p:spPr>
        <p:txBody>
          <a:bodyPr vert="eaVert"/>
          <a:lstStyle/>
          <a:p>
            <a:r>
              <a:rPr kumimoji="0" lang="nl-NL" smtClean="0"/>
              <a:t>Klik om de stijl te bewerken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nl-NL" smtClean="0"/>
              <a:t>Klik om de stijl te bewerken</a:t>
            </a:r>
            <a:endParaRPr kumimoji="0" lang="en-US"/>
          </a:p>
        </p:txBody>
      </p:sp>
      <p:sp>
        <p:nvSpPr>
          <p:cNvPr id="4" name="Tijdelijke aanduiding voor datum 3"/>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a:xfrm>
            <a:off x="4361688" y="1026372"/>
            <a:ext cx="457200" cy="441325"/>
          </a:xfrm>
        </p:spPr>
        <p:txBody>
          <a:bodyPr/>
          <a:lstStyle/>
          <a:p>
            <a:fld id="{7C2D3BE9-AE7A-4093-9DB7-06C3AD5A1900}" type="slidenum">
              <a:rPr lang="nl-NL" smtClean="0"/>
              <a:pPr/>
              <a:t>‹nr.›</a:t>
            </a:fld>
            <a:endParaRPr lang="nl-NL"/>
          </a:p>
        </p:txBody>
      </p:sp>
      <p:sp>
        <p:nvSpPr>
          <p:cNvPr id="8" name="Tijdelijke aanduiding voor inhoud 7"/>
          <p:cNvSpPr>
            <a:spLocks noGrp="1"/>
          </p:cNvSpPr>
          <p:nvPr>
            <p:ph sz="quarter" idx="1"/>
          </p:nvPr>
        </p:nvSpPr>
        <p:spPr>
          <a:xfrm>
            <a:off x="301752" y="1527048"/>
            <a:ext cx="8503920" cy="4572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1"/>
      </p:bgRef>
    </p:bg>
    <p:spTree>
      <p:nvGrpSpPr>
        <p:cNvPr id="1" name=""/>
        <p:cNvGrpSpPr/>
        <p:nvPr/>
      </p:nvGrpSpPr>
      <p:grpSpPr>
        <a:xfrm>
          <a:off x="0" y="0"/>
          <a:ext cx="0" cy="0"/>
          <a:chOff x="0" y="0"/>
          <a:chExt cx="0" cy="0"/>
        </a:xfrm>
      </p:grpSpPr>
      <p:sp>
        <p:nvSpPr>
          <p:cNvPr id="17" name="Rechthoe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hoe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hoe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hoe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hoe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ijdelijke aanduiding voor teks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13" name="Rechthoe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hoe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Tijdelijke aanduiding voor voettekst 4"/>
          <p:cNvSpPr>
            <a:spLocks noGrp="1"/>
          </p:cNvSpPr>
          <p:nvPr>
            <p:ph type="ftr" sz="quarter" idx="11"/>
          </p:nvPr>
        </p:nvSpPr>
        <p:spPr/>
        <p:txBody>
          <a:bodyPr/>
          <a:lstStyle/>
          <a:p>
            <a:endParaRPr lang="nl-NL"/>
          </a:p>
        </p:txBody>
      </p:sp>
      <p:sp>
        <p:nvSpPr>
          <p:cNvPr id="4" name="Tijdelijke aanduiding voor datum 3"/>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8" name="Rechte verbindingslijn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Tijdelijke aanduiding voor dianumm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C2D3BE9-AE7A-4093-9DB7-06C3AD5A1900}" type="slidenum">
              <a:rPr lang="nl-NL" smtClean="0"/>
              <a:pPr/>
              <a:t>‹nr.›</a:t>
            </a:fld>
            <a:endParaRPr lang="nl-NL"/>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nl-NL" smtClean="0"/>
              <a:t>Klik om de stijl te bewerken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a:xfrm>
            <a:off x="5791200" y="6409944"/>
            <a:ext cx="3044952" cy="365760"/>
          </a:xfrm>
        </p:spPr>
        <p:txBody>
          <a:bodyPr/>
          <a:lstStyle/>
          <a:p>
            <a:fld id="{04635620-D99F-4F16-8039-390F9C16C2C3}" type="datetimeFigureOut">
              <a:rPr lang="nl-NL" smtClean="0"/>
              <a:pPr/>
              <a:t>13-11-2012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C2D3BE9-AE7A-4093-9DB7-06C3AD5A1900}" type="slidenum">
              <a:rPr lang="nl-NL" smtClean="0"/>
              <a:pPr/>
              <a:t>‹nr.›</a:t>
            </a:fld>
            <a:endParaRPr lang="nl-NL"/>
          </a:p>
        </p:txBody>
      </p:sp>
      <p:sp>
        <p:nvSpPr>
          <p:cNvPr id="8" name="Rechte verbindingslijn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Tijdelijke aanduiding voor inhoud 9"/>
          <p:cNvSpPr>
            <a:spLocks noGrp="1"/>
          </p:cNvSpPr>
          <p:nvPr>
            <p:ph sz="half" idx="1"/>
          </p:nvPr>
        </p:nvSpPr>
        <p:spPr>
          <a:xfrm>
            <a:off x="301752" y="1371600"/>
            <a:ext cx="4038600" cy="4681728"/>
          </a:xfrm>
        </p:spPr>
        <p:txBody>
          <a:bodyPr/>
          <a:lstStyle>
            <a:lvl1pPr>
              <a:defRPr sz="2500"/>
            </a:lvl1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2" name="Tijdelijke aanduiding voor inhoud 11"/>
          <p:cNvSpPr>
            <a:spLocks noGrp="1"/>
          </p:cNvSpPr>
          <p:nvPr>
            <p:ph sz="half" idx="2"/>
          </p:nvPr>
        </p:nvSpPr>
        <p:spPr>
          <a:xfrm>
            <a:off x="4800600" y="1371600"/>
            <a:ext cx="4038600" cy="4681728"/>
          </a:xfrm>
        </p:spPr>
        <p:txBody>
          <a:bodyPr/>
          <a:lstStyle>
            <a:lvl1pPr>
              <a:defRPr sz="2500"/>
            </a:lvl1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bg>
      <p:bgRef idx="1001">
        <a:schemeClr val="bg2"/>
      </p:bgRef>
    </p:bg>
    <p:spTree>
      <p:nvGrpSpPr>
        <p:cNvPr id="1" name=""/>
        <p:cNvGrpSpPr/>
        <p:nvPr/>
      </p:nvGrpSpPr>
      <p:grpSpPr>
        <a:xfrm>
          <a:off x="0" y="0"/>
          <a:ext cx="0" cy="0"/>
          <a:chOff x="0" y="0"/>
          <a:chExt cx="0" cy="0"/>
        </a:xfrm>
      </p:grpSpPr>
      <p:sp>
        <p:nvSpPr>
          <p:cNvPr id="10" name="Rechte verbindingslijn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hoe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hoe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hoe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hoe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hoe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hoe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ijdelijke aanduiding voor teks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7" name="Tijdelijke aanduiding voor datum 6"/>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8" name="Tijdelijke aanduiding voor voettekst 7"/>
          <p:cNvSpPr>
            <a:spLocks noGrp="1"/>
          </p:cNvSpPr>
          <p:nvPr>
            <p:ph type="ftr" sz="quarter" idx="11"/>
          </p:nvPr>
        </p:nvSpPr>
        <p:spPr>
          <a:xfrm>
            <a:off x="304800" y="6409944"/>
            <a:ext cx="3581400" cy="365760"/>
          </a:xfrm>
        </p:spPr>
        <p:txBody>
          <a:bodyPr/>
          <a:lstStyle/>
          <a:p>
            <a:endParaRPr lang="nl-NL"/>
          </a:p>
        </p:txBody>
      </p:sp>
      <p:sp>
        <p:nvSpPr>
          <p:cNvPr id="15" name="Rechte verbindingslijn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Tijdelijke aanduiding voor inhoud 23"/>
          <p:cNvSpPr>
            <a:spLocks noGrp="1"/>
          </p:cNvSpPr>
          <p:nvPr>
            <p:ph sz="quarter" idx="2"/>
          </p:nvPr>
        </p:nvSpPr>
        <p:spPr>
          <a:xfrm>
            <a:off x="301752" y="2471383"/>
            <a:ext cx="4041648" cy="3818404"/>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6" name="Tijdelijke aanduiding voor inhoud 25"/>
          <p:cNvSpPr>
            <a:spLocks noGrp="1"/>
          </p:cNvSpPr>
          <p:nvPr>
            <p:ph sz="quarter" idx="4"/>
          </p:nvPr>
        </p:nvSpPr>
        <p:spPr>
          <a:xfrm>
            <a:off x="4800600" y="2471383"/>
            <a:ext cx="4038600" cy="3822192"/>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5" name="Ova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jdelijke aanduiding voor dianummer 8"/>
          <p:cNvSpPr>
            <a:spLocks noGrp="1"/>
          </p:cNvSpPr>
          <p:nvPr>
            <p:ph type="sldNum" sz="quarter" idx="12"/>
          </p:nvPr>
        </p:nvSpPr>
        <p:spPr>
          <a:xfrm>
            <a:off x="4343400" y="1042416"/>
            <a:ext cx="457200" cy="441325"/>
          </a:xfrm>
        </p:spPr>
        <p:txBody>
          <a:bodyPr/>
          <a:lstStyle>
            <a:lvl1pPr algn="ctr">
              <a:defRPr/>
            </a:lvl1pPr>
          </a:lstStyle>
          <a:p>
            <a:fld id="{7C2D3BE9-AE7A-4093-9DB7-06C3AD5A1900}" type="slidenum">
              <a:rPr lang="nl-NL" smtClean="0"/>
              <a:pPr/>
              <a:t>‹nr.›</a:t>
            </a:fld>
            <a:endParaRPr lang="nl-NL"/>
          </a:p>
        </p:txBody>
      </p:sp>
      <p:sp>
        <p:nvSpPr>
          <p:cNvPr id="23" name="Titel 22"/>
          <p:cNvSpPr>
            <a:spLocks noGrp="1"/>
          </p:cNvSpPr>
          <p:nvPr>
            <p:ph type="title"/>
          </p:nvPr>
        </p:nvSpPr>
        <p:spPr/>
        <p:txBody>
          <a:bodyPr rtlCol="0" anchor="b" anchorCtr="0"/>
          <a:lstStyle/>
          <a:p>
            <a:r>
              <a:rPr kumimoji="0" lang="nl-NL" smtClean="0"/>
              <a:t>Klik om de stijl te bewerken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a:xfrm>
            <a:off x="4343400" y="1036020"/>
            <a:ext cx="457200" cy="441325"/>
          </a:xfrm>
        </p:spPr>
        <p:txBody>
          <a:bodyPr/>
          <a:lstStyle/>
          <a:p>
            <a:fld id="{7C2D3BE9-AE7A-4093-9DB7-06C3AD5A1900}"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7" name="Rechthoe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hoe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hoe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hoe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hoe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hoe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Tijdelijke aanduiding voor datum 1"/>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C2D3BE9-AE7A-4093-9DB7-06C3AD5A1900}"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1">
        <a:schemeClr val="bg1"/>
      </p:bgRef>
    </p:bg>
    <p:spTree>
      <p:nvGrpSpPr>
        <p:cNvPr id="1" name=""/>
        <p:cNvGrpSpPr/>
        <p:nvPr/>
      </p:nvGrpSpPr>
      <p:grpSpPr>
        <a:xfrm>
          <a:off x="0" y="0"/>
          <a:ext cx="0" cy="0"/>
          <a:chOff x="0" y="0"/>
          <a:chExt cx="0" cy="0"/>
        </a:xfrm>
      </p:grpSpPr>
      <p:sp>
        <p:nvSpPr>
          <p:cNvPr id="19" name="Rechthoe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hoe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hoe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hoe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hoe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8" name="Rechthoe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hte verbindingslijn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Tijdelijke aanduiding voor inhoud 19"/>
          <p:cNvSpPr>
            <a:spLocks noGrp="1"/>
          </p:cNvSpPr>
          <p:nvPr>
            <p:ph sz="quarter" idx="1"/>
          </p:nvPr>
        </p:nvSpPr>
        <p:spPr>
          <a:xfrm>
            <a:off x="3124200" y="685800"/>
            <a:ext cx="5638800" cy="54102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0" name="Ova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Tijdelijke aanduiding voor dianumm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C2D3BE9-AE7A-4093-9DB7-06C3AD5A1900}" type="slidenum">
              <a:rPr lang="nl-NL" smtClean="0"/>
              <a:pPr/>
              <a:t>‹nr.›</a:t>
            </a:fld>
            <a:endParaRPr lang="nl-NL"/>
          </a:p>
        </p:txBody>
      </p:sp>
      <p:sp>
        <p:nvSpPr>
          <p:cNvPr id="21" name="Rechthoe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Tijdelijke aanduiding voor datum 4"/>
          <p:cNvSpPr>
            <a:spLocks noGrp="1"/>
          </p:cNvSpPr>
          <p:nvPr>
            <p:ph type="dt" sz="half" idx="10"/>
          </p:nvPr>
        </p:nvSpPr>
        <p:spPr/>
        <p:txBody>
          <a:bodyPr/>
          <a:lstStyle/>
          <a:p>
            <a:fld id="{04635620-D99F-4F16-8039-390F9C16C2C3}" type="datetimeFigureOut">
              <a:rPr lang="nl-NL" smtClean="0"/>
              <a:pPr/>
              <a:t>13-11-2012</a:t>
            </a:fld>
            <a:endParaRPr lang="nl-NL"/>
          </a:p>
        </p:txBody>
      </p:sp>
      <p:sp>
        <p:nvSpPr>
          <p:cNvPr id="6" name="Tijdelijke aanduiding voor voettekst 5"/>
          <p:cNvSpPr>
            <a:spLocks noGrp="1"/>
          </p:cNvSpPr>
          <p:nvPr>
            <p:ph type="ftr" sz="quarter" idx="11"/>
          </p:nvPr>
        </p:nvSpPr>
        <p:spPr>
          <a:xfrm>
            <a:off x="301752" y="6410848"/>
            <a:ext cx="3383280" cy="365760"/>
          </a:xfrm>
        </p:spPr>
        <p:txBody>
          <a:bodyPr/>
          <a:lstStyle/>
          <a:p>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1" name="Rechte verbindingslijn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hoe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hoe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hoe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hoe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hoe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hoe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Tijdelijke aanduiding voor dianummer 6"/>
          <p:cNvSpPr>
            <a:spLocks noGrp="1"/>
          </p:cNvSpPr>
          <p:nvPr>
            <p:ph type="sldNum" sz="quarter" idx="12"/>
          </p:nvPr>
        </p:nvSpPr>
        <p:spPr>
          <a:xfrm>
            <a:off x="1371600" y="312738"/>
            <a:ext cx="457200" cy="441325"/>
          </a:xfrm>
        </p:spPr>
        <p:txBody>
          <a:bodyPr/>
          <a:lstStyle/>
          <a:p>
            <a:fld id="{7C2D3BE9-AE7A-4093-9DB7-06C3AD5A1900}" type="slidenum">
              <a:rPr lang="nl-NL" smtClean="0"/>
              <a:pPr/>
              <a:t>‹nr.›</a:t>
            </a:fld>
            <a:endParaRPr lang="nl-NL"/>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3000375" y="609600"/>
            <a:ext cx="5867400" cy="4267200"/>
          </a:xfrm>
        </p:spPr>
        <p:txBody>
          <a:bodyPr/>
          <a:lstStyle>
            <a:lvl1pPr marL="0" indent="0">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22" name="Rechthoe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Tijdelijke aanduiding voor datum 4"/>
          <p:cNvSpPr>
            <a:spLocks noGrp="1"/>
          </p:cNvSpPr>
          <p:nvPr>
            <p:ph type="dt" sz="half" idx="10"/>
          </p:nvPr>
        </p:nvSpPr>
        <p:spPr>
          <a:xfrm>
            <a:off x="5788152" y="6404984"/>
            <a:ext cx="3044952" cy="365760"/>
          </a:xfrm>
        </p:spPr>
        <p:txBody>
          <a:bodyPr/>
          <a:lstStyle/>
          <a:p>
            <a:fld id="{04635620-D99F-4F16-8039-390F9C16C2C3}" type="datetimeFigureOut">
              <a:rPr lang="nl-NL" smtClean="0"/>
              <a:pPr/>
              <a:t>13-11-2012</a:t>
            </a:fld>
            <a:endParaRPr lang="nl-NL"/>
          </a:p>
        </p:txBody>
      </p:sp>
      <p:sp>
        <p:nvSpPr>
          <p:cNvPr id="6" name="Tijdelijke aanduiding voor voettekst 5"/>
          <p:cNvSpPr>
            <a:spLocks noGrp="1"/>
          </p:cNvSpPr>
          <p:nvPr>
            <p:ph type="ftr" sz="quarter" idx="11"/>
          </p:nvPr>
        </p:nvSpPr>
        <p:spPr>
          <a:xfrm>
            <a:off x="301752" y="6410848"/>
            <a:ext cx="3584448" cy="365760"/>
          </a:xfrm>
        </p:spPr>
        <p:txBody>
          <a:bodyPr/>
          <a:lstStyle/>
          <a:p>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hoe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hoe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hoe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hoe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hoe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Tijdelijke aanduiding voor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4635620-D99F-4F16-8039-390F9C16C2C3}" type="datetimeFigureOut">
              <a:rPr lang="nl-NL" smtClean="0"/>
              <a:pPr/>
              <a:t>13-11-2012</a:t>
            </a:fld>
            <a:endParaRPr lang="nl-NL"/>
          </a:p>
        </p:txBody>
      </p:sp>
      <p:sp>
        <p:nvSpPr>
          <p:cNvPr id="3" name="Tijdelijke aanduiding voor voettekst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nl-NL"/>
          </a:p>
        </p:txBody>
      </p:sp>
      <p:sp>
        <p:nvSpPr>
          <p:cNvPr id="8" name="Rechthoe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hte verbindingslijn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jdelijke aanduiding voor dianumm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C2D3BE9-AE7A-4093-9DB7-06C3AD5A1900}" type="slidenum">
              <a:rPr lang="nl-NL" smtClean="0"/>
              <a:pPr/>
              <a:t>‹nr.›</a:t>
            </a:fld>
            <a:endParaRPr lang="nl-NL"/>
          </a:p>
        </p:txBody>
      </p:sp>
      <p:sp>
        <p:nvSpPr>
          <p:cNvPr id="22" name="Tijdelijke aanduiding voor titel 21"/>
          <p:cNvSpPr>
            <a:spLocks noGrp="1"/>
          </p:cNvSpPr>
          <p:nvPr>
            <p:ph type="title"/>
          </p:nvPr>
        </p:nvSpPr>
        <p:spPr>
          <a:xfrm>
            <a:off x="301752" y="228600"/>
            <a:ext cx="8534400" cy="758952"/>
          </a:xfrm>
          <a:prstGeom prst="rect">
            <a:avLst/>
          </a:prstGeom>
        </p:spPr>
        <p:txBody>
          <a:bodyPr vert="horz" anchor="b">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5746650"/>
          </a:xfrm>
        </p:spPr>
        <p:txBody>
          <a:bodyPr>
            <a:normAutofit/>
          </a:bodyPr>
          <a:lstStyle/>
          <a:p>
            <a:r>
              <a:rPr lang="nl-NL" dirty="0" smtClean="0"/>
              <a:t>Generaties in dialoog</a:t>
            </a:r>
            <a:endParaRPr lang="nl-NL" dirty="0"/>
          </a:p>
        </p:txBody>
      </p:sp>
      <p:pic>
        <p:nvPicPr>
          <p:cNvPr id="1026" name="Picture 2" descr="C:\Documents and Settings\Beheerder\Local Settings\Temporary Internet Files\Content.IE5\9P2I990J\MP900438813[1].jpg"/>
          <p:cNvPicPr>
            <a:picLocks noChangeAspect="1" noChangeArrowheads="1"/>
          </p:cNvPicPr>
          <p:nvPr/>
        </p:nvPicPr>
        <p:blipFill>
          <a:blip r:embed="rId2" cstate="print"/>
          <a:srcRect/>
          <a:stretch>
            <a:fillRect/>
          </a:stretch>
        </p:blipFill>
        <p:spPr bwMode="auto">
          <a:xfrm>
            <a:off x="3491880" y="1700808"/>
            <a:ext cx="2592288" cy="3600400"/>
          </a:xfrm>
          <a:prstGeom prst="rect">
            <a:avLst/>
          </a:prstGeom>
          <a:noFill/>
        </p:spPr>
      </p:pic>
    </p:spTree>
  </p:cSld>
  <p:clrMapOvr>
    <a:masterClrMapping/>
  </p:clrMapOvr>
  <p:transition advClick="0" advTm="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683568" y="692696"/>
            <a:ext cx="7772400" cy="1368152"/>
          </a:xfrm>
        </p:spPr>
        <p:txBody>
          <a:bodyPr>
            <a:normAutofit/>
          </a:bodyPr>
          <a:lstStyle/>
          <a:p>
            <a:r>
              <a:rPr lang="nl-NL" sz="3200" i="1" dirty="0" smtClean="0"/>
              <a:t>Belangrijk, verbinden van generaties</a:t>
            </a:r>
            <a:endParaRPr lang="nl-NL" sz="3200" i="1" dirty="0"/>
          </a:p>
        </p:txBody>
      </p:sp>
      <p:pic>
        <p:nvPicPr>
          <p:cNvPr id="3074" name="Picture 2" descr="C:\Documents and Settings\Beheerder\Local Settings\Temporary Internet Files\Content.IE5\J5BLP1XF\MC900441974[1].wmf"/>
          <p:cNvPicPr>
            <a:picLocks noChangeAspect="1" noChangeArrowheads="1"/>
          </p:cNvPicPr>
          <p:nvPr/>
        </p:nvPicPr>
        <p:blipFill>
          <a:blip r:embed="rId2" cstate="print"/>
          <a:srcRect/>
          <a:stretch>
            <a:fillRect/>
          </a:stretch>
        </p:blipFill>
        <p:spPr bwMode="auto">
          <a:xfrm>
            <a:off x="3563888" y="3429000"/>
            <a:ext cx="2520280" cy="174243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a:xfrm>
            <a:off x="611560" y="1556792"/>
            <a:ext cx="8229600" cy="6588175"/>
          </a:xfrm>
        </p:spPr>
        <p:txBody>
          <a:bodyPr>
            <a:normAutofit/>
          </a:bodyPr>
          <a:lstStyle/>
          <a:p>
            <a:pPr marL="514350" indent="-514350">
              <a:buNone/>
            </a:pPr>
            <a:r>
              <a:rPr lang="nl-NL" sz="2400" b="1" dirty="0" smtClean="0"/>
              <a:t>Er </a:t>
            </a:r>
            <a:r>
              <a:rPr lang="nl-NL" sz="2400" b="1" dirty="0" smtClean="0"/>
              <a:t>vergrijzing en ontgroening is:</a:t>
            </a:r>
          </a:p>
          <a:p>
            <a:pPr>
              <a:buNone/>
            </a:pPr>
            <a:r>
              <a:rPr lang="nl-NL" sz="2000" dirty="0" smtClean="0"/>
              <a:t>tussen 2010 </a:t>
            </a:r>
            <a:r>
              <a:rPr lang="nl-NL" sz="2000" dirty="0"/>
              <a:t>en 2015 verlaten maar </a:t>
            </a:r>
            <a:r>
              <a:rPr lang="nl-NL" sz="2000" dirty="0" smtClean="0"/>
              <a:t>liefst 775.000 </a:t>
            </a:r>
            <a:r>
              <a:rPr lang="nl-NL" sz="2000" dirty="0"/>
              <a:t>babyboomers </a:t>
            </a:r>
            <a:endParaRPr lang="nl-NL" sz="2000" dirty="0" smtClean="0"/>
          </a:p>
          <a:p>
            <a:pPr>
              <a:buNone/>
            </a:pPr>
            <a:r>
              <a:rPr lang="nl-NL" sz="2000" dirty="0" smtClean="0"/>
              <a:t>op de arbeidsmarkt. Slechts </a:t>
            </a:r>
            <a:r>
              <a:rPr lang="nl-NL" sz="2000" dirty="0"/>
              <a:t>420.000 jongeren stromen </a:t>
            </a:r>
            <a:r>
              <a:rPr lang="nl-NL" sz="2000" smtClean="0"/>
              <a:t>in  </a:t>
            </a:r>
            <a:endParaRPr lang="nl-NL" sz="2000" smtClean="0"/>
          </a:p>
          <a:p>
            <a:pPr>
              <a:buNone/>
            </a:pPr>
            <a:r>
              <a:rPr lang="nl-NL" sz="2000" smtClean="0"/>
              <a:t>(</a:t>
            </a:r>
            <a:r>
              <a:rPr lang="nl-NL" sz="2000" dirty="0"/>
              <a:t>CBS, 2009</a:t>
            </a:r>
            <a:r>
              <a:rPr lang="nl-NL" sz="2000" dirty="0" smtClean="0"/>
              <a:t>).</a:t>
            </a:r>
          </a:p>
          <a:p>
            <a:pPr marL="457200" indent="-457200">
              <a:buNone/>
            </a:pPr>
            <a:endParaRPr lang="nl-NL" sz="2400" b="1" dirty="0" smtClean="0"/>
          </a:p>
          <a:p>
            <a:pPr marL="457200" indent="-457200">
              <a:buNone/>
            </a:pPr>
            <a:endParaRPr lang="nl-NL" sz="2400" b="1" dirty="0" smtClean="0"/>
          </a:p>
          <a:p>
            <a:pPr marL="457200" indent="-457200">
              <a:buNone/>
            </a:pPr>
            <a:endParaRPr lang="nl-NL" sz="2400" b="1" dirty="0" smtClean="0"/>
          </a:p>
          <a:p>
            <a:pPr marL="457200" indent="-457200">
              <a:buNone/>
            </a:pPr>
            <a:endParaRPr lang="nl-NL" sz="2400" b="1" dirty="0" smtClean="0"/>
          </a:p>
          <a:p>
            <a:pPr marL="457200" indent="-457200">
              <a:buNone/>
            </a:pPr>
            <a:r>
              <a:rPr lang="nl-NL" sz="2400" b="1" dirty="0" smtClean="0"/>
              <a:t>Cruciaal om in onze </a:t>
            </a:r>
            <a:r>
              <a:rPr lang="nl-NL" sz="2400" b="1" dirty="0"/>
              <a:t>kenniseconomie </a:t>
            </a:r>
            <a:r>
              <a:rPr lang="nl-NL" sz="2400" b="1" dirty="0" smtClean="0"/>
              <a:t>te </a:t>
            </a:r>
            <a:r>
              <a:rPr lang="nl-NL" sz="2400" b="1" dirty="0"/>
              <a:t>blijven </a:t>
            </a:r>
            <a:r>
              <a:rPr lang="nl-NL" sz="2400" b="1" dirty="0" smtClean="0"/>
              <a:t>    </a:t>
            </a:r>
          </a:p>
          <a:p>
            <a:pPr marL="457200" indent="-457200">
              <a:buNone/>
            </a:pPr>
            <a:r>
              <a:rPr lang="nl-NL" sz="2400" b="1" dirty="0" smtClean="0"/>
              <a:t>professionaliseren </a:t>
            </a:r>
            <a:r>
              <a:rPr lang="nl-NL" sz="2400" b="1" dirty="0"/>
              <a:t>en </a:t>
            </a:r>
            <a:r>
              <a:rPr lang="nl-NL" sz="2400" b="1" dirty="0" smtClean="0"/>
              <a:t>te vernieuwen.</a:t>
            </a:r>
            <a:endParaRPr lang="nl-NL" sz="2400" b="1" dirty="0"/>
          </a:p>
        </p:txBody>
      </p:sp>
      <p:pic>
        <p:nvPicPr>
          <p:cNvPr id="2051" name="Picture 3" descr="C:\Documents and Settings\Beheerder\Local Settings\Temporary Internet Files\Content.IE5\4I5HQFFI\MP900411810[1].jpg"/>
          <p:cNvPicPr>
            <a:picLocks noChangeAspect="1" noChangeArrowheads="1"/>
          </p:cNvPicPr>
          <p:nvPr/>
        </p:nvPicPr>
        <p:blipFill>
          <a:blip r:embed="rId2" cstate="print"/>
          <a:srcRect/>
          <a:stretch>
            <a:fillRect/>
          </a:stretch>
        </p:blipFill>
        <p:spPr bwMode="auto">
          <a:xfrm>
            <a:off x="4355976" y="3140968"/>
            <a:ext cx="1440160" cy="1224136"/>
          </a:xfrm>
          <a:prstGeom prst="rect">
            <a:avLst/>
          </a:prstGeom>
          <a:noFill/>
        </p:spPr>
      </p:pic>
      <p:pic>
        <p:nvPicPr>
          <p:cNvPr id="2052" name="Picture 4" descr="C:\Documents and Settings\Beheerder\Local Settings\Temporary Internet Files\Content.IE5\IXWQ22AS\MC900432682[1].png"/>
          <p:cNvPicPr>
            <a:picLocks noChangeAspect="1" noChangeArrowheads="1"/>
          </p:cNvPicPr>
          <p:nvPr/>
        </p:nvPicPr>
        <p:blipFill>
          <a:blip r:embed="rId3" cstate="print"/>
          <a:srcRect/>
          <a:stretch>
            <a:fillRect/>
          </a:stretch>
        </p:blipFill>
        <p:spPr bwMode="auto">
          <a:xfrm>
            <a:off x="6804248" y="5157192"/>
            <a:ext cx="936104" cy="86409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2624336"/>
          </a:xfrm>
        </p:spPr>
        <p:txBody>
          <a:bodyPr>
            <a:normAutofit fontScale="90000"/>
          </a:bodyPr>
          <a:lstStyle/>
          <a:p>
            <a:r>
              <a:rPr lang="nl-NL" dirty="0" smtClean="0"/>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r>
              <a:rPr lang="nl-NL" dirty="0" smtClean="0"/>
              <a:t/>
            </a:r>
            <a:br>
              <a:rPr lang="nl-NL" dirty="0" smtClean="0"/>
            </a:br>
            <a:r>
              <a:rPr lang="nl-NL" dirty="0" smtClean="0"/>
              <a:t>Open staan voor elkaar om (cultuur)vernieuwingen te integreren in de bestaande cultuur</a:t>
            </a:r>
            <a:endParaRPr lang="nl-NL" dirty="0"/>
          </a:p>
        </p:txBody>
      </p:sp>
      <p:pic>
        <p:nvPicPr>
          <p:cNvPr id="5123" name="Picture 3" descr="C:\Documents and Settings\Beheerder\Local Settings\Temporary Internet Files\Content.IE5\J5BLP1XF\MC900295578[1].wmf"/>
          <p:cNvPicPr>
            <a:picLocks noChangeAspect="1" noChangeArrowheads="1"/>
          </p:cNvPicPr>
          <p:nvPr/>
        </p:nvPicPr>
        <p:blipFill>
          <a:blip r:embed="rId2" cstate="print"/>
          <a:srcRect/>
          <a:stretch>
            <a:fillRect/>
          </a:stretch>
        </p:blipFill>
        <p:spPr bwMode="auto">
          <a:xfrm>
            <a:off x="3756025" y="3290888"/>
            <a:ext cx="2414588" cy="1692275"/>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lstStyle/>
          <a:p>
            <a:pPr algn="ctr">
              <a:buNone/>
            </a:pPr>
            <a:r>
              <a:rPr lang="nl-NL" b="1" dirty="0" smtClean="0"/>
              <a:t>Wat is het rendement van het </a:t>
            </a:r>
            <a:r>
              <a:rPr lang="nl-NL" b="1" dirty="0" smtClean="0"/>
              <a:t>verbinden van generaties?</a:t>
            </a:r>
            <a:endParaRPr lang="nl-NL" b="1" dirty="0"/>
          </a:p>
        </p:txBody>
      </p:sp>
      <p:pic>
        <p:nvPicPr>
          <p:cNvPr id="2050" name="Picture 2" descr="C:\Documents and Settings\Beheerder\Local Settings\Temporary Internet Files\Content.IE5\094YVEYH\MP900315598[1].jpg"/>
          <p:cNvPicPr>
            <a:picLocks noChangeAspect="1" noChangeArrowheads="1"/>
          </p:cNvPicPr>
          <p:nvPr/>
        </p:nvPicPr>
        <p:blipFill>
          <a:blip r:embed="rId2" cstate="print"/>
          <a:srcRect/>
          <a:stretch>
            <a:fillRect/>
          </a:stretch>
        </p:blipFill>
        <p:spPr bwMode="auto">
          <a:xfrm>
            <a:off x="4427984" y="3501008"/>
            <a:ext cx="3657600" cy="260908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lstStyle/>
          <a:p>
            <a:pPr>
              <a:buNone/>
            </a:pPr>
            <a:r>
              <a:rPr lang="nl-NL" b="1" dirty="0" smtClean="0"/>
              <a:t>                              </a:t>
            </a:r>
            <a:r>
              <a:rPr lang="nl-NL" b="1" dirty="0" smtClean="0"/>
              <a:t>       Resultaat</a:t>
            </a:r>
            <a:r>
              <a:rPr lang="nl-NL" b="1" dirty="0" smtClean="0"/>
              <a:t>:</a:t>
            </a:r>
          </a:p>
          <a:p>
            <a:pPr algn="ctr">
              <a:buNone/>
            </a:pPr>
            <a:r>
              <a:rPr lang="nl-NL" b="1" dirty="0" smtClean="0"/>
              <a:t>          </a:t>
            </a:r>
            <a:r>
              <a:rPr lang="nl-NL" b="1" dirty="0" smtClean="0"/>
              <a:t>Sterke, zelfstandige, concurrerende professionals en organisaties</a:t>
            </a:r>
            <a:endParaRPr lang="nl-NL" b="1" dirty="0" smtClean="0"/>
          </a:p>
          <a:p>
            <a:pPr>
              <a:buNone/>
            </a:pPr>
            <a:r>
              <a:rPr lang="nl-NL" b="1" dirty="0" smtClean="0"/>
              <a:t>                              </a:t>
            </a:r>
          </a:p>
          <a:p>
            <a:pPr>
              <a:buNone/>
            </a:pPr>
            <a:endParaRPr lang="nl-NL" b="1" dirty="0" smtClean="0"/>
          </a:p>
          <a:p>
            <a:pPr>
              <a:buNone/>
            </a:pPr>
            <a:endParaRPr lang="nl-NL" b="1" dirty="0" smtClean="0"/>
          </a:p>
          <a:p>
            <a:pPr>
              <a:buNone/>
            </a:pPr>
            <a:endParaRPr lang="nl-NL" b="1" dirty="0"/>
          </a:p>
        </p:txBody>
      </p:sp>
      <p:pic>
        <p:nvPicPr>
          <p:cNvPr id="24578" name="Picture 2" descr="D:\Documents and settings\Beheerder\Mijn afbeeldingen\pic3.jpg"/>
          <p:cNvPicPr>
            <a:picLocks noChangeAspect="1" noChangeArrowheads="1"/>
          </p:cNvPicPr>
          <p:nvPr/>
        </p:nvPicPr>
        <p:blipFill>
          <a:blip r:embed="rId2" cstate="print"/>
          <a:srcRect/>
          <a:stretch>
            <a:fillRect/>
          </a:stretch>
        </p:blipFill>
        <p:spPr bwMode="auto">
          <a:xfrm>
            <a:off x="2915816" y="3212976"/>
            <a:ext cx="3556000" cy="2260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Omschrijving</a:t>
            </a:r>
            <a:endParaRPr lang="nl-NL" dirty="0"/>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Soorten generaties</a:t>
            </a:r>
            <a:endParaRPr lang="nl-NL" dirty="0"/>
          </a:p>
        </p:txBody>
      </p:sp>
      <p:sp>
        <p:nvSpPr>
          <p:cNvPr id="3" name="Tijdelijke aanduiding voor inhoud 2"/>
          <p:cNvSpPr>
            <a:spLocks noGrp="1"/>
          </p:cNvSpPr>
          <p:nvPr>
            <p:ph sz="quarter" idx="1"/>
          </p:nvPr>
        </p:nvSpPr>
        <p:spPr/>
        <p:txBody>
          <a:bodyPr/>
          <a:lstStyle/>
          <a:p>
            <a:pPr>
              <a:buNone/>
            </a:pPr>
            <a:endParaRPr lang="nl-NL" dirty="0" smtClean="0"/>
          </a:p>
          <a:p>
            <a:endParaRPr lang="nl-NL" dirty="0"/>
          </a:p>
        </p:txBody>
      </p:sp>
      <p:sp>
        <p:nvSpPr>
          <p:cNvPr id="4" name="Rechthoek 3"/>
          <p:cNvSpPr/>
          <p:nvPr/>
        </p:nvSpPr>
        <p:spPr>
          <a:xfrm>
            <a:off x="2286000" y="2798058"/>
            <a:ext cx="4572000" cy="369332"/>
          </a:xfrm>
          <a:prstGeom prst="rect">
            <a:avLst/>
          </a:prstGeom>
        </p:spPr>
        <p:txBody>
          <a:bodyPr wrap="square">
            <a:spAutoFit/>
          </a:bodyPr>
          <a:lstStyle/>
          <a:p>
            <a:r>
              <a:rPr lang="nl-NL" dirty="0" smtClean="0"/>
              <a:t>:                     </a:t>
            </a:r>
            <a:r>
              <a:rPr lang="nl-NL" dirty="0" smtClean="0"/>
              <a:t>			</a:t>
            </a:r>
            <a:endParaRPr lang="nl-NL" dirty="0"/>
          </a:p>
        </p:txBody>
      </p:sp>
      <p:graphicFrame>
        <p:nvGraphicFramePr>
          <p:cNvPr id="9" name="Diagram 8"/>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normAutofit/>
          </a:bodyPr>
          <a:lstStyle/>
          <a:p>
            <a:pPr algn="ctr">
              <a:buNone/>
            </a:pPr>
            <a:r>
              <a:rPr lang="nl-NL" dirty="0" smtClean="0"/>
              <a:t>Wie </a:t>
            </a:r>
            <a:r>
              <a:rPr lang="nl-NL" dirty="0" smtClean="0"/>
              <a:t>zijn de babyboomers? </a:t>
            </a:r>
          </a:p>
          <a:p>
            <a:pPr algn="ctr">
              <a:buNone/>
            </a:pPr>
            <a:r>
              <a:rPr lang="nl-NL" sz="2100" b="1" i="1" dirty="0" smtClean="0"/>
              <a:t>(protestgeneratie)</a:t>
            </a:r>
            <a:endParaRPr lang="nl-NL" sz="2100" b="1" i="1" dirty="0" smtClean="0"/>
          </a:p>
          <a:p>
            <a:pPr>
              <a:buNone/>
            </a:pPr>
            <a:endParaRPr lang="nl-NL" sz="2100" b="1" i="1" dirty="0" smtClean="0"/>
          </a:p>
          <a:p>
            <a:pPr>
              <a:buNone/>
            </a:pPr>
            <a:r>
              <a:rPr lang="nl-NL" sz="2100" b="1" dirty="0" smtClean="0"/>
              <a:t> Geboren tussen grofweg 1945  en 1955. </a:t>
            </a:r>
          </a:p>
          <a:p>
            <a:pPr>
              <a:buNone/>
            </a:pPr>
            <a:endParaRPr lang="nl-NL" sz="2100" b="1" dirty="0" smtClean="0"/>
          </a:p>
          <a:p>
            <a:pPr marL="457200" indent="-457200">
              <a:buAutoNum type="arabicPeriod"/>
            </a:pPr>
            <a:r>
              <a:rPr lang="nl-NL" sz="2400" dirty="0" smtClean="0"/>
              <a:t>Opbouwend, </a:t>
            </a:r>
            <a:r>
              <a:rPr lang="nl-NL" sz="2400" dirty="0" smtClean="0"/>
              <a:t>fatsoenlijk en loyaal. </a:t>
            </a:r>
            <a:endParaRPr lang="nl-NL" sz="2400" dirty="0" smtClean="0"/>
          </a:p>
          <a:p>
            <a:pPr marL="457200" indent="-457200">
              <a:buAutoNum type="arabicPeriod"/>
            </a:pPr>
            <a:r>
              <a:rPr lang="nl-NL" sz="2400" dirty="0" smtClean="0"/>
              <a:t>Denkend vanuit draagvlak en democratisering</a:t>
            </a:r>
          </a:p>
          <a:p>
            <a:pPr marL="457200" indent="-457200">
              <a:buAutoNum type="arabicPeriod"/>
            </a:pPr>
            <a:r>
              <a:rPr lang="nl-NL" sz="2400" dirty="0" smtClean="0"/>
              <a:t>Hoe ouder je bent hoe meer kennis en kunde je hebt.</a:t>
            </a:r>
          </a:p>
          <a:p>
            <a:pPr marL="457200" indent="-457200">
              <a:buAutoNum type="arabicPeriod"/>
            </a:pPr>
            <a:r>
              <a:rPr lang="nl-NL" sz="2400" dirty="0" smtClean="0"/>
              <a:t>Gevoelig </a:t>
            </a:r>
            <a:r>
              <a:rPr lang="nl-NL" sz="2400" dirty="0" smtClean="0"/>
              <a:t>voor status en </a:t>
            </a:r>
            <a:r>
              <a:rPr lang="nl-NL" sz="2400" dirty="0" smtClean="0"/>
              <a:t>geld.</a:t>
            </a:r>
            <a:r>
              <a:rPr lang="nl-NL" sz="2400" dirty="0" smtClean="0"/>
              <a:t/>
            </a:r>
            <a:br>
              <a:rPr lang="nl-NL" sz="2400" dirty="0" smtClean="0"/>
            </a:br>
            <a:endParaRPr lang="nl-NL" sz="2100" dirty="0" smtClean="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dirty="0" smtClean="0">
              <a:ln>
                <a:noFill/>
              </a:ln>
              <a:solidFill>
                <a:schemeClr val="tx1"/>
              </a:solidFill>
              <a:effectLst/>
              <a:latin typeface="Arial" pitchFamily="34" charset="0"/>
            </a:endParaRPr>
          </a:p>
        </p:txBody>
      </p:sp>
      <p:pic>
        <p:nvPicPr>
          <p:cNvPr id="2053" name="Picture 5" descr="C:\Documents and Settings\Beheerder\Local Settings\Temporary Internet Files\Content.IE5\SI84O1F8\MP900409784[1].jpg"/>
          <p:cNvPicPr>
            <a:picLocks noChangeAspect="1" noChangeArrowheads="1"/>
          </p:cNvPicPr>
          <p:nvPr/>
        </p:nvPicPr>
        <p:blipFill>
          <a:blip r:embed="rId2" cstate="print"/>
          <a:srcRect/>
          <a:stretch>
            <a:fillRect/>
          </a:stretch>
        </p:blipFill>
        <p:spPr bwMode="auto">
          <a:xfrm>
            <a:off x="6876256" y="1412777"/>
            <a:ext cx="2016224" cy="237626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normAutofit/>
          </a:bodyPr>
          <a:lstStyle/>
          <a:p>
            <a:pPr algn="ctr">
              <a:buNone/>
            </a:pPr>
            <a:r>
              <a:rPr lang="nl-NL" dirty="0" smtClean="0"/>
              <a:t>Wie is </a:t>
            </a:r>
            <a:r>
              <a:rPr lang="nl-NL" dirty="0" smtClean="0"/>
              <a:t>generatie X?</a:t>
            </a:r>
            <a:endParaRPr lang="nl-NL" dirty="0" smtClean="0"/>
          </a:p>
          <a:p>
            <a:pPr>
              <a:buNone/>
            </a:pPr>
            <a:endParaRPr lang="nl-NL" sz="2100" b="1" i="1" dirty="0" smtClean="0"/>
          </a:p>
          <a:p>
            <a:pPr>
              <a:buNone/>
            </a:pPr>
            <a:r>
              <a:rPr lang="nl-NL" sz="2100" b="1" dirty="0" smtClean="0"/>
              <a:t>Geboren </a:t>
            </a:r>
            <a:r>
              <a:rPr lang="nl-NL" sz="2100" b="1" dirty="0" smtClean="0"/>
              <a:t>tussen </a:t>
            </a:r>
            <a:r>
              <a:rPr lang="nl-NL" sz="2100" b="1" dirty="0" smtClean="0"/>
              <a:t>grofweg 1961  tot 1980. </a:t>
            </a:r>
            <a:endParaRPr lang="nl-NL" sz="2100" b="1" dirty="0" smtClean="0"/>
          </a:p>
          <a:p>
            <a:pPr>
              <a:buNone/>
            </a:pPr>
            <a:endParaRPr lang="nl-NL" sz="2100" b="1" dirty="0" smtClean="0"/>
          </a:p>
          <a:p>
            <a:pPr marL="457200" indent="-457200">
              <a:buAutoNum type="arabicPeriod"/>
            </a:pPr>
            <a:r>
              <a:rPr lang="nl-NL" sz="2100" b="1" dirty="0" smtClean="0"/>
              <a:t>Nuchtere </a:t>
            </a:r>
            <a:r>
              <a:rPr lang="nl-NL" sz="2100" b="1" dirty="0" err="1" smtClean="0"/>
              <a:t>V</a:t>
            </a:r>
            <a:r>
              <a:rPr lang="nl-NL" sz="2100" b="1" dirty="0" err="1" smtClean="0"/>
              <a:t>erbinders</a:t>
            </a:r>
            <a:r>
              <a:rPr lang="nl-NL" sz="2100" b="1" dirty="0" smtClean="0"/>
              <a:t>; </a:t>
            </a:r>
          </a:p>
          <a:p>
            <a:pPr marL="457200" indent="-457200">
              <a:buAutoNum type="arabicPeriod"/>
            </a:pPr>
            <a:r>
              <a:rPr lang="nl-NL" sz="2100" b="1" dirty="0" smtClean="0"/>
              <a:t>Staan Coachend tussen de mensen. </a:t>
            </a:r>
          </a:p>
          <a:p>
            <a:pPr marL="457200" indent="-457200">
              <a:buAutoNum type="arabicPeriod"/>
            </a:pPr>
            <a:r>
              <a:rPr lang="nl-NL" sz="2100" b="1" dirty="0" smtClean="0"/>
              <a:t>Benutten Diversiteit constructief.</a:t>
            </a:r>
          </a:p>
          <a:p>
            <a:pPr marL="457200" indent="-457200">
              <a:buAutoNum type="arabicPeriod"/>
            </a:pPr>
            <a:r>
              <a:rPr lang="nl-NL" sz="2100" b="1" dirty="0" smtClean="0"/>
              <a:t>Geloof in eigen Verantwoordelijkheid</a:t>
            </a:r>
          </a:p>
          <a:p>
            <a:pPr marL="457200" indent="-457200">
              <a:buAutoNum type="arabicPeriod"/>
            </a:pPr>
            <a:r>
              <a:rPr lang="nl-NL" sz="2100" b="1" dirty="0" smtClean="0"/>
              <a:t>Zijn graag onder de mensen, zowel formeel als informeel contact is belangrijk</a:t>
            </a:r>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dirty="0" smtClean="0">
              <a:ln>
                <a:noFill/>
              </a:ln>
              <a:solidFill>
                <a:schemeClr val="tx1"/>
              </a:solidFill>
              <a:effectLst/>
              <a:latin typeface="Arial" pitchFamily="34" charset="0"/>
            </a:endParaRPr>
          </a:p>
        </p:txBody>
      </p:sp>
      <p:pic>
        <p:nvPicPr>
          <p:cNvPr id="2051" name="Picture 3" descr="C:\Documents and Settings\Beheerder\Local Settings\Temporary Internet Files\Content.IE5\9P2I990J\MP900442335[1].jpg"/>
          <p:cNvPicPr>
            <a:picLocks noChangeAspect="1" noChangeArrowheads="1"/>
          </p:cNvPicPr>
          <p:nvPr/>
        </p:nvPicPr>
        <p:blipFill>
          <a:blip r:embed="rId2" cstate="print"/>
          <a:srcRect/>
          <a:stretch>
            <a:fillRect/>
          </a:stretch>
        </p:blipFill>
        <p:spPr bwMode="auto">
          <a:xfrm>
            <a:off x="6948264" y="1340768"/>
            <a:ext cx="1944216" cy="201622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normAutofit/>
          </a:bodyPr>
          <a:lstStyle/>
          <a:p>
            <a:pPr algn="ctr">
              <a:buNone/>
            </a:pPr>
            <a:r>
              <a:rPr lang="nl-NL" dirty="0" smtClean="0"/>
              <a:t>Wie is </a:t>
            </a:r>
            <a:r>
              <a:rPr lang="nl-NL" dirty="0" smtClean="0"/>
              <a:t>de pragmatische generatie ?</a:t>
            </a:r>
            <a:endParaRPr lang="nl-NL" dirty="0" smtClean="0"/>
          </a:p>
          <a:p>
            <a:pPr>
              <a:buNone/>
            </a:pPr>
            <a:endParaRPr lang="nl-NL" sz="2100" b="1" i="1" dirty="0" smtClean="0"/>
          </a:p>
          <a:p>
            <a:pPr>
              <a:buNone/>
            </a:pPr>
            <a:r>
              <a:rPr lang="nl-NL" sz="2100" b="1" dirty="0" smtClean="0"/>
              <a:t>Geboren </a:t>
            </a:r>
            <a:r>
              <a:rPr lang="nl-NL" sz="2100" b="1" dirty="0" smtClean="0"/>
              <a:t>tussen </a:t>
            </a:r>
            <a:r>
              <a:rPr lang="nl-NL" sz="2100" b="1" dirty="0" smtClean="0"/>
              <a:t>grofweg 1970  -1985. </a:t>
            </a:r>
            <a:endParaRPr lang="nl-NL" sz="2100" b="1" dirty="0" smtClean="0"/>
          </a:p>
          <a:p>
            <a:pPr>
              <a:buNone/>
            </a:pPr>
            <a:endParaRPr lang="nl-NL" sz="2100" b="1" dirty="0" smtClean="0"/>
          </a:p>
          <a:p>
            <a:pPr marL="457200" indent="-457200">
              <a:buAutoNum type="arabicPeriod"/>
            </a:pPr>
            <a:r>
              <a:rPr lang="nl-NL" sz="2100" b="1" dirty="0" smtClean="0"/>
              <a:t>Pragmatische versnellers van vergaderingen. </a:t>
            </a:r>
          </a:p>
          <a:p>
            <a:pPr marL="457200" indent="-457200">
              <a:buAutoNum type="arabicPeriod"/>
            </a:pPr>
            <a:r>
              <a:rPr lang="nl-NL" sz="2100" b="1" dirty="0" smtClean="0"/>
              <a:t>Bouwers van kennisnetwerken. </a:t>
            </a:r>
          </a:p>
          <a:p>
            <a:pPr marL="457200" indent="-457200">
              <a:buAutoNum type="arabicPeriod"/>
            </a:pPr>
            <a:r>
              <a:rPr lang="nl-NL" sz="2100" b="1" dirty="0" smtClean="0"/>
              <a:t>O</a:t>
            </a:r>
            <a:r>
              <a:rPr lang="nl-NL" sz="2100" b="1" dirty="0" smtClean="0"/>
              <a:t>ver de grenzen van organisaties.</a:t>
            </a:r>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dirty="0" smtClean="0">
              <a:ln>
                <a:noFill/>
              </a:ln>
              <a:solidFill>
                <a:schemeClr val="tx1"/>
              </a:solidFill>
              <a:effectLst/>
              <a:latin typeface="Arial" pitchFamily="34" charset="0"/>
            </a:endParaRPr>
          </a:p>
        </p:txBody>
      </p:sp>
      <p:pic>
        <p:nvPicPr>
          <p:cNvPr id="4098" name="Picture 2" descr="C:\Documents and Settings\Beheerder\Local Settings\Temporary Internet Files\Content.IE5\SI84O1F8\MP900443989[1].jpg"/>
          <p:cNvPicPr>
            <a:picLocks noChangeAspect="1" noChangeArrowheads="1"/>
          </p:cNvPicPr>
          <p:nvPr/>
        </p:nvPicPr>
        <p:blipFill>
          <a:blip r:embed="rId2" cstate="print"/>
          <a:srcRect/>
          <a:stretch>
            <a:fillRect/>
          </a:stretch>
        </p:blipFill>
        <p:spPr bwMode="auto">
          <a:xfrm>
            <a:off x="7236296" y="1484784"/>
            <a:ext cx="1656184" cy="187220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normAutofit/>
          </a:bodyPr>
          <a:lstStyle/>
          <a:p>
            <a:pPr algn="ctr">
              <a:buNone/>
            </a:pPr>
            <a:r>
              <a:rPr lang="nl-NL" dirty="0" smtClean="0"/>
              <a:t>Wie is generatie Y?</a:t>
            </a:r>
          </a:p>
          <a:p>
            <a:pPr>
              <a:buNone/>
            </a:pPr>
            <a:endParaRPr lang="nl-NL" sz="2100" b="1" i="1" dirty="0" smtClean="0"/>
          </a:p>
          <a:p>
            <a:pPr>
              <a:buNone/>
            </a:pPr>
            <a:r>
              <a:rPr lang="nl-NL" sz="2100" b="1" dirty="0" smtClean="0"/>
              <a:t>Geboren na </a:t>
            </a:r>
            <a:r>
              <a:rPr lang="nl-NL" sz="2100" b="1" dirty="0" smtClean="0"/>
              <a:t>1985 tot 2000. </a:t>
            </a:r>
            <a:endParaRPr lang="nl-NL" sz="2100" b="1" dirty="0" smtClean="0"/>
          </a:p>
          <a:p>
            <a:pPr>
              <a:buNone/>
            </a:pPr>
            <a:endParaRPr lang="nl-NL" sz="2100" b="1" dirty="0" smtClean="0"/>
          </a:p>
          <a:p>
            <a:pPr marL="457200" indent="-457200">
              <a:buAutoNum type="arabicPeriod"/>
            </a:pPr>
            <a:r>
              <a:rPr lang="nl-NL" sz="2100" b="1" dirty="0" smtClean="0"/>
              <a:t>Gehecht aan vrijheid en de </a:t>
            </a:r>
            <a:r>
              <a:rPr lang="nl-NL" sz="2100" b="1" dirty="0" smtClean="0"/>
              <a:t>mogelijkheid tot zelfontplooiing.</a:t>
            </a:r>
            <a:r>
              <a:rPr lang="nl-NL" sz="2100" b="1" dirty="0" smtClean="0"/>
              <a:t> </a:t>
            </a:r>
          </a:p>
          <a:p>
            <a:pPr marL="457200" indent="-457200">
              <a:buAutoNum type="arabicPeriod"/>
            </a:pPr>
            <a:r>
              <a:rPr lang="nl-NL" sz="2100" b="1" dirty="0" smtClean="0"/>
              <a:t>Op zoek naar verbondenheid.</a:t>
            </a:r>
          </a:p>
          <a:p>
            <a:pPr marL="457200" indent="-457200">
              <a:buAutoNum type="arabicPeriod"/>
            </a:pPr>
            <a:r>
              <a:rPr lang="nl-NL" sz="2100" b="1" dirty="0" smtClean="0"/>
              <a:t>Willen zinvolle bijdrage leveren aan samenleving.</a:t>
            </a:r>
          </a:p>
          <a:p>
            <a:pPr marL="457200" indent="-457200">
              <a:buAutoNum type="arabicPeriod"/>
            </a:pPr>
            <a:r>
              <a:rPr lang="nl-NL" sz="2100" b="1" dirty="0" smtClean="0"/>
              <a:t>Beschikt over veel </a:t>
            </a:r>
            <a:r>
              <a:rPr lang="nl-NL" sz="2100" b="1" dirty="0" smtClean="0"/>
              <a:t>potentie – </a:t>
            </a:r>
            <a:r>
              <a:rPr lang="nl-NL" sz="2100" b="1" dirty="0" smtClean="0"/>
              <a:t>voorwaarde dat ze in contact staan  met hun eigen diepste verlangens.</a:t>
            </a:r>
            <a:endParaRPr lang="nl-NL" sz="2100" dirty="0" smtClean="0"/>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dirty="0" smtClean="0">
              <a:ln>
                <a:noFill/>
              </a:ln>
              <a:solidFill>
                <a:schemeClr val="tx1"/>
              </a:solidFill>
              <a:effectLst/>
              <a:latin typeface="Arial" pitchFamily="34" charset="0"/>
            </a:endParaRPr>
          </a:p>
        </p:txBody>
      </p:sp>
      <p:pic>
        <p:nvPicPr>
          <p:cNvPr id="1032" name="Picture 8" descr="C:\Documents and Settings\Beheerder\Local Settings\Temporary Internet Files\Content.IE5\KIUXKTLC\MP900443966[1].jpg"/>
          <p:cNvPicPr>
            <a:picLocks noChangeAspect="1" noChangeArrowheads="1"/>
          </p:cNvPicPr>
          <p:nvPr/>
        </p:nvPicPr>
        <p:blipFill>
          <a:blip r:embed="rId2" cstate="print"/>
          <a:srcRect/>
          <a:stretch>
            <a:fillRect/>
          </a:stretch>
        </p:blipFill>
        <p:spPr bwMode="auto">
          <a:xfrm>
            <a:off x="7092280" y="1412776"/>
            <a:ext cx="1477963" cy="1944216"/>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sz="quarter" idx="1"/>
          </p:nvPr>
        </p:nvSpPr>
        <p:spPr/>
        <p:txBody>
          <a:bodyPr>
            <a:normAutofit fontScale="62500" lnSpcReduction="20000"/>
          </a:bodyPr>
          <a:lstStyle/>
          <a:p>
            <a:pPr algn="ctr">
              <a:buNone/>
            </a:pPr>
            <a:r>
              <a:rPr lang="nl-NL" sz="4600" dirty="0" smtClean="0"/>
              <a:t>Wie is generatie Z?</a:t>
            </a:r>
          </a:p>
          <a:p>
            <a:pPr>
              <a:buNone/>
            </a:pPr>
            <a:endParaRPr lang="nl-NL" sz="2100" b="1" i="1" dirty="0" smtClean="0"/>
          </a:p>
          <a:p>
            <a:pPr>
              <a:buNone/>
            </a:pPr>
            <a:endParaRPr lang="nl-NL" sz="2100" b="1" i="1" dirty="0" smtClean="0"/>
          </a:p>
          <a:p>
            <a:pPr>
              <a:buNone/>
            </a:pPr>
            <a:r>
              <a:rPr lang="nl-NL" sz="2400" dirty="0" smtClean="0"/>
              <a:t>      </a:t>
            </a:r>
          </a:p>
          <a:p>
            <a:pPr>
              <a:buNone/>
            </a:pPr>
            <a:r>
              <a:rPr lang="nl-NL" sz="2400" b="1" dirty="0" smtClean="0"/>
              <a:t>Generatie Z: geboren tussen 1992 en 2012, dus nu 1….19 jaar oud.</a:t>
            </a:r>
          </a:p>
          <a:p>
            <a:pPr>
              <a:buNone/>
            </a:pPr>
            <a:endParaRPr lang="nl-NL" sz="2400" b="1" dirty="0" smtClean="0"/>
          </a:p>
          <a:p>
            <a:pPr>
              <a:buNone/>
            </a:pPr>
            <a:r>
              <a:rPr lang="nl-NL" sz="2400" b="1" dirty="0" smtClean="0"/>
              <a:t>Grootste deel van deze generatie bevindt zich nog voor haar</a:t>
            </a:r>
          </a:p>
          <a:p>
            <a:pPr>
              <a:buNone/>
            </a:pPr>
            <a:r>
              <a:rPr lang="nl-NL" sz="2400" b="1" dirty="0" err="1" smtClean="0"/>
              <a:t>formatieve</a:t>
            </a:r>
            <a:r>
              <a:rPr lang="nl-NL" sz="2400" b="1" dirty="0" smtClean="0"/>
              <a:t> periode van 15-25 jaar. Men kan pas op een verantwoorde manier </a:t>
            </a:r>
          </a:p>
          <a:p>
            <a:pPr>
              <a:buNone/>
            </a:pPr>
            <a:r>
              <a:rPr lang="nl-NL" sz="2400" b="1" dirty="0" smtClean="0"/>
              <a:t>iets zeggen als ze in hun </a:t>
            </a:r>
            <a:r>
              <a:rPr lang="nl-NL" sz="2400" b="1" dirty="0" err="1" smtClean="0"/>
              <a:t>formatieve</a:t>
            </a:r>
            <a:r>
              <a:rPr lang="nl-NL" sz="2400" b="1" dirty="0" smtClean="0"/>
              <a:t> periode zit (15 -25 jaar)</a:t>
            </a:r>
          </a:p>
          <a:p>
            <a:pPr>
              <a:buNone/>
            </a:pPr>
            <a:endParaRPr lang="nl-NL" sz="2400" b="1" dirty="0" smtClean="0"/>
          </a:p>
          <a:p>
            <a:pPr>
              <a:buNone/>
            </a:pPr>
            <a:r>
              <a:rPr lang="nl-NL" sz="2400" b="1" dirty="0" smtClean="0"/>
              <a:t>Daarvoor zijn hersenen nog niet geheel uitontwikkeld, de </a:t>
            </a:r>
            <a:r>
              <a:rPr lang="nl-NL" sz="2400" b="1" dirty="0" err="1" smtClean="0"/>
              <a:t>gezinsorientatie</a:t>
            </a:r>
            <a:r>
              <a:rPr lang="nl-NL" sz="2400" b="1" dirty="0" smtClean="0"/>
              <a:t> is </a:t>
            </a:r>
          </a:p>
          <a:p>
            <a:pPr>
              <a:buNone/>
            </a:pPr>
            <a:r>
              <a:rPr lang="nl-NL" sz="2400" b="1" dirty="0" smtClean="0"/>
              <a:t>eerst nog vrij lang dominant. Vervolgens komt een meer externe blik met alles </a:t>
            </a:r>
          </a:p>
          <a:p>
            <a:pPr>
              <a:buNone/>
            </a:pPr>
            <a:r>
              <a:rPr lang="nl-NL" sz="2400" b="1" dirty="0" smtClean="0"/>
              <a:t>wat daarbij komt.  Beter om te spreken over ‘tieners van deze tijd’</a:t>
            </a:r>
          </a:p>
          <a:p>
            <a:pPr>
              <a:buNone/>
            </a:pPr>
            <a:endParaRPr lang="nl-NL" sz="2400" b="1" dirty="0" smtClean="0"/>
          </a:p>
          <a:p>
            <a:pPr>
              <a:buNone/>
            </a:pPr>
            <a:endParaRPr lang="nl-NL" sz="2400" dirty="0" smtClean="0"/>
          </a:p>
          <a:p>
            <a:pPr>
              <a:buNone/>
            </a:pPr>
            <a:r>
              <a:rPr lang="nl-NL" sz="2400" dirty="0" smtClean="0"/>
              <a:t> </a:t>
            </a:r>
          </a:p>
        </p:txBody>
      </p:sp>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smtClean="0">
                <a:ln>
                  <a:noFill/>
                </a:ln>
                <a:solidFill>
                  <a:srgbClr val="FFFFFF"/>
                </a:solidFill>
                <a:effectLst/>
                <a:latin typeface="Arial" pitchFamily="34" charset="0"/>
                <a:cs typeface="Arial" pitchFamily="34" charset="0"/>
              </a:rPr>
              <a:t>generation Y </a:t>
            </a:r>
            <a:r>
              <a:rPr kumimoji="0" lang="nl-NL" sz="1000" b="1" i="0" u="none" strike="noStrike" cap="none" normalizeH="0" baseline="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is de generatie die nu rond de dertig is. Dit zijn mensen geboren tussen grofweg 1976 en 2000. Aan de ene kant is deze groep gehecht aan vrijheid en de mogelijkheid tot zelfontplooiing, aan de andere kant zoekt </a:t>
            </a:r>
            <a:r>
              <a:rPr kumimoji="0" lang="nl-NL" sz="1000" b="1" i="1" u="none" strike="noStrike" cap="none" normalizeH="0" baseline="0" dirty="0" err="1" smtClean="0">
                <a:ln>
                  <a:noFill/>
                </a:ln>
                <a:solidFill>
                  <a:srgbClr val="FFFFFF"/>
                </a:solidFill>
                <a:effectLst/>
                <a:latin typeface="Arial" pitchFamily="34" charset="0"/>
                <a:cs typeface="Arial" pitchFamily="34" charset="0"/>
              </a:rPr>
              <a:t>generation</a:t>
            </a:r>
            <a:r>
              <a:rPr kumimoji="0" lang="nl-NL" sz="1000" b="1" i="1" u="none" strike="noStrike" cap="none" normalizeH="0" baseline="0" dirty="0" smtClean="0">
                <a:ln>
                  <a:noFill/>
                </a:ln>
                <a:solidFill>
                  <a:srgbClr val="FFFFFF"/>
                </a:solidFill>
                <a:effectLst/>
                <a:latin typeface="Arial" pitchFamily="34" charset="0"/>
                <a:cs typeface="Arial" pitchFamily="34" charset="0"/>
              </a:rPr>
              <a:t> Y </a:t>
            </a:r>
            <a:r>
              <a:rPr kumimoji="0" lang="nl-NL" sz="1000" b="1" i="0" u="none" strike="noStrike" cap="none" normalizeH="0" baseline="0" dirty="0" smtClean="0">
                <a:ln>
                  <a:noFill/>
                </a:ln>
                <a:solidFill>
                  <a:srgbClr val="FFFFFF"/>
                </a:solidFill>
                <a:effectLst/>
                <a:latin typeface="Arial" pitchFamily="34" charset="0"/>
                <a:cs typeface="Arial" pitchFamily="34" charset="0"/>
              </a:rPr>
              <a:t>naar verbondenheid en willen zij een zinvolle bijdrage leveren aan de samenleving. Een bijzondere groep met veel potentie – mits zij in contact staan met hun eigen diepste verlangens.</a:t>
            </a:r>
            <a:endParaRPr kumimoji="0" lang="nl-NL" sz="1800" b="0" i="0" u="none" strike="noStrike" cap="none" normalizeH="0" baseline="0" dirty="0" smtClean="0">
              <a:ln>
                <a:noFill/>
              </a:ln>
              <a:solidFill>
                <a:schemeClr val="tx1"/>
              </a:solidFill>
              <a:effectLst/>
              <a:latin typeface="Arial" pitchFamily="34" charset="0"/>
            </a:endParaRPr>
          </a:p>
        </p:txBody>
      </p:sp>
      <p:pic>
        <p:nvPicPr>
          <p:cNvPr id="21506" name="Picture 2" descr="C:\Documents and Settings\Beheerder\Local Settings\Temporary Internet Files\Content.IE5\4TQJQT4M\MP900422295[1].jpg"/>
          <p:cNvPicPr>
            <a:picLocks noChangeAspect="1" noChangeArrowheads="1"/>
          </p:cNvPicPr>
          <p:nvPr/>
        </p:nvPicPr>
        <p:blipFill>
          <a:blip r:embed="rId2" cstate="print"/>
          <a:srcRect/>
          <a:stretch>
            <a:fillRect/>
          </a:stretch>
        </p:blipFill>
        <p:spPr bwMode="auto">
          <a:xfrm>
            <a:off x="7236296" y="1412776"/>
            <a:ext cx="1656184" cy="1800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20688"/>
            <a:ext cx="8229600" cy="1152128"/>
          </a:xfrm>
        </p:spPr>
        <p:txBody>
          <a:bodyPr>
            <a:normAutofit/>
          </a:bodyPr>
          <a:lstStyle/>
          <a:p>
            <a:r>
              <a:rPr lang="nl-NL" dirty="0" smtClean="0"/>
              <a:t/>
            </a:r>
            <a:br>
              <a:rPr lang="nl-NL" dirty="0" smtClean="0"/>
            </a:br>
            <a:r>
              <a:rPr lang="nl-NL" sz="3100" dirty="0" smtClean="0"/>
              <a:t>Kenmerken generatie Z</a:t>
            </a:r>
            <a:endParaRPr lang="nl-NL" sz="3100" dirty="0"/>
          </a:p>
        </p:txBody>
      </p:sp>
      <p:sp>
        <p:nvSpPr>
          <p:cNvPr id="3" name="Tijdelijke aanduiding voor inhoud 2"/>
          <p:cNvSpPr>
            <a:spLocks noGrp="1"/>
          </p:cNvSpPr>
          <p:nvPr>
            <p:ph sz="quarter" idx="1"/>
          </p:nvPr>
        </p:nvSpPr>
        <p:spPr>
          <a:xfrm>
            <a:off x="395536" y="1628800"/>
            <a:ext cx="8229600" cy="4525963"/>
          </a:xfrm>
        </p:spPr>
        <p:txBody>
          <a:bodyPr>
            <a:normAutofit lnSpcReduction="10000"/>
          </a:bodyPr>
          <a:lstStyle/>
          <a:p>
            <a:pPr>
              <a:buNone/>
            </a:pPr>
            <a:r>
              <a:rPr lang="nl-NL" dirty="0" smtClean="0"/>
              <a:t> </a:t>
            </a:r>
            <a:r>
              <a:rPr lang="nl-NL" b="1" dirty="0" smtClean="0"/>
              <a:t> </a:t>
            </a:r>
          </a:p>
          <a:p>
            <a:pPr marL="514350" indent="-514350">
              <a:buAutoNum type="arabicPeriod"/>
            </a:pPr>
            <a:r>
              <a:rPr lang="nl-NL" sz="2200" b="1" dirty="0" smtClean="0"/>
              <a:t>Hechten veel waarde aan </a:t>
            </a:r>
            <a:r>
              <a:rPr lang="nl-NL" sz="2200" b="1" i="1" dirty="0" smtClean="0"/>
              <a:t>duidelijkheid</a:t>
            </a:r>
            <a:r>
              <a:rPr lang="nl-NL" sz="2200" b="1" dirty="0" smtClean="0"/>
              <a:t> en wil weten waar ze aan toe is, maar zal tegelijkertijd meer op zoek zijn naar </a:t>
            </a:r>
            <a:r>
              <a:rPr lang="nl-NL" sz="2200" b="1" i="1" dirty="0" smtClean="0"/>
              <a:t>“inspirators” </a:t>
            </a:r>
            <a:r>
              <a:rPr lang="nl-NL" sz="2200" b="1" dirty="0" smtClean="0"/>
              <a:t>dan naar “bazen”met een focus die uitsluitend is gericht op target en omzet.</a:t>
            </a:r>
          </a:p>
          <a:p>
            <a:pPr marL="514350" indent="-514350">
              <a:buAutoNum type="arabicPeriod"/>
            </a:pPr>
            <a:endParaRPr lang="nl-NL" sz="2200" b="1" dirty="0" smtClean="0"/>
          </a:p>
          <a:p>
            <a:pPr marL="514350" indent="-514350">
              <a:buAutoNum type="arabicPeriod" startAt="2"/>
            </a:pPr>
            <a:r>
              <a:rPr lang="nl-NL" sz="2200" b="1" dirty="0" smtClean="0"/>
              <a:t>Zijn als echte </a:t>
            </a:r>
            <a:r>
              <a:rPr lang="nl-NL" sz="2200" b="1" i="1" dirty="0" smtClean="0"/>
              <a:t>Ne</a:t>
            </a:r>
            <a:r>
              <a:rPr lang="nl-NL" sz="2200" b="1" i="1" dirty="0" smtClean="0"/>
              <a:t>twerkgeneratie</a:t>
            </a:r>
            <a:r>
              <a:rPr lang="nl-NL" sz="2200" b="1" dirty="0" smtClean="0"/>
              <a:t>, niet heel erg </a:t>
            </a:r>
          </a:p>
          <a:p>
            <a:pPr marL="514350" indent="-514350">
              <a:buNone/>
            </a:pPr>
            <a:r>
              <a:rPr lang="nl-NL" sz="2200" b="1" dirty="0" smtClean="0"/>
              <a:t>        geïnteresseerd in </a:t>
            </a:r>
            <a:r>
              <a:rPr lang="nl-NL" sz="2200" b="1" dirty="0" err="1" smtClean="0"/>
              <a:t>hierarchische</a:t>
            </a:r>
            <a:r>
              <a:rPr lang="nl-NL" sz="2200" b="1" dirty="0" smtClean="0"/>
              <a:t> structuren. Lijnverantwoordelijkheden en organogrammen kunnen ze niet erg boeien, logica ontgaat ze. Ze zitten het liefst bij de baas aan tafel. Hoe platter de organisatie, hoe beter. </a:t>
            </a:r>
          </a:p>
          <a:p>
            <a:endParaRPr lang="nl-NL"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el">
  <a:themeElements>
    <a:clrScheme name="Civie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e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e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394</TotalTime>
  <Words>1216</Words>
  <Application>Microsoft Office PowerPoint</Application>
  <PresentationFormat>Diavoorstelling (4:3)</PresentationFormat>
  <Paragraphs>98</Paragraphs>
  <Slides>14</Slides>
  <Notes>0</Notes>
  <HiddenSlides>0</HiddenSlides>
  <MMClips>0</MMClips>
  <ScaleCrop>false</ScaleCrop>
  <HeadingPairs>
    <vt:vector size="4" baseType="variant">
      <vt:variant>
        <vt:lpstr>Thema</vt:lpstr>
      </vt:variant>
      <vt:variant>
        <vt:i4>1</vt:i4>
      </vt:variant>
      <vt:variant>
        <vt:lpstr>Diatitels</vt:lpstr>
      </vt:variant>
      <vt:variant>
        <vt:i4>14</vt:i4>
      </vt:variant>
    </vt:vector>
  </HeadingPairs>
  <TitlesOfParts>
    <vt:vector size="15" baseType="lpstr">
      <vt:lpstr>Civiel</vt:lpstr>
      <vt:lpstr>Generaties in dialoog</vt:lpstr>
      <vt:lpstr>Omschrijving</vt:lpstr>
      <vt:lpstr>Soorten generaties</vt:lpstr>
      <vt:lpstr>Dia 4</vt:lpstr>
      <vt:lpstr>Dia 5</vt:lpstr>
      <vt:lpstr>Dia 6</vt:lpstr>
      <vt:lpstr>Dia 7</vt:lpstr>
      <vt:lpstr>Dia 8</vt:lpstr>
      <vt:lpstr> Kenmerken generatie Z</vt:lpstr>
      <vt:lpstr>Belangrijk, verbinden van generaties</vt:lpstr>
      <vt:lpstr>Dia 11</vt:lpstr>
      <vt:lpstr>     Open staan voor elkaar om (cultuur)vernieuwingen te integreren in de bestaande cultuur</vt:lpstr>
      <vt:lpstr>Dia 13</vt:lpstr>
      <vt:lpstr>Dia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Talentmanagement</dc:title>
  <dc:creator>Beheerder</dc:creator>
  <cp:lastModifiedBy>Beheerder</cp:lastModifiedBy>
  <cp:revision>48</cp:revision>
  <dcterms:created xsi:type="dcterms:W3CDTF">2012-05-23T09:00:46Z</dcterms:created>
  <dcterms:modified xsi:type="dcterms:W3CDTF">2012-11-13T19:23:53Z</dcterms:modified>
</cp:coreProperties>
</file>