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66" r:id="rId2"/>
    <p:sldId id="257" r:id="rId3"/>
    <p:sldId id="258" r:id="rId4"/>
    <p:sldId id="260" r:id="rId5"/>
    <p:sldId id="261" r:id="rId6"/>
    <p:sldId id="262" r:id="rId7"/>
    <p:sldId id="263" r:id="rId8"/>
    <p:sldId id="264" r:id="rId9"/>
    <p:sldId id="265" r:id="rId10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hthoekige driehoek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el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17" name="Ondertitel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nl-NL" smtClean="0"/>
              <a:t>Klik om het opmaakprofiel van de modelondertitel te bewerken</a:t>
            </a:r>
            <a:endParaRPr kumimoji="0" lang="en-US"/>
          </a:p>
        </p:txBody>
      </p:sp>
      <p:grpSp>
        <p:nvGrpSpPr>
          <p:cNvPr id="2" name="Groe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Vrije v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Vrije v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Vrije v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Rechte verbindingslijn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Tijdelijke aanduiding voor datum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58FAAB46-E17F-49B1-B616-A08AF2E88C67}" type="datetimeFigureOut">
              <a:rPr lang="nl-NL" smtClean="0"/>
              <a:pPr/>
              <a:t>27-6-2018</a:t>
            </a:fld>
            <a:endParaRPr lang="nl-NL"/>
          </a:p>
        </p:txBody>
      </p:sp>
      <p:sp>
        <p:nvSpPr>
          <p:cNvPr id="19" name="Tijdelijke aanduiding voor voettekst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nl-NL"/>
          </a:p>
        </p:txBody>
      </p:sp>
      <p:sp>
        <p:nvSpPr>
          <p:cNvPr id="27" name="Tijdelijke aanduiding voor dianumm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112B312A-A793-46C6-85FD-951AA3D27D60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8FAAB46-E17F-49B1-B616-A08AF2E88C67}" type="datetimeFigureOut">
              <a:rPr lang="nl-NL" smtClean="0"/>
              <a:pPr/>
              <a:t>27-6-2018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12B312A-A793-46C6-85FD-951AA3D27D60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8FAAB46-E17F-49B1-B616-A08AF2E88C67}" type="datetimeFigureOut">
              <a:rPr lang="nl-NL" smtClean="0"/>
              <a:pPr/>
              <a:t>27-6-2018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12B312A-A793-46C6-85FD-951AA3D27D60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8FAAB46-E17F-49B1-B616-A08AF2E88C67}" type="datetimeFigureOut">
              <a:rPr lang="nl-NL" smtClean="0"/>
              <a:pPr/>
              <a:t>27-6-2018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12B312A-A793-46C6-85FD-951AA3D27D60}" type="slidenum">
              <a:rPr lang="nl-NL" smtClean="0"/>
              <a:pPr/>
              <a:t>‹nr.›</a:t>
            </a:fld>
            <a:endParaRPr lang="nl-NL"/>
          </a:p>
        </p:txBody>
      </p:sp>
      <p:sp>
        <p:nvSpPr>
          <p:cNvPr id="7" name="Titel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8FAAB46-E17F-49B1-B616-A08AF2E88C67}" type="datetimeFigureOut">
              <a:rPr lang="nl-NL" smtClean="0"/>
              <a:pPr/>
              <a:t>27-6-2018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12B312A-A793-46C6-85FD-951AA3D27D60}" type="slidenum">
              <a:rPr lang="nl-NL" smtClean="0"/>
              <a:pPr/>
              <a:t>‹nr.›</a:t>
            </a:fld>
            <a:endParaRPr lang="nl-NL"/>
          </a:p>
        </p:txBody>
      </p:sp>
      <p:sp>
        <p:nvSpPr>
          <p:cNvPr id="7" name="Punthaak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Punthaak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8FAAB46-E17F-49B1-B616-A08AF2E88C67}" type="datetimeFigureOut">
              <a:rPr lang="nl-NL" smtClean="0"/>
              <a:pPr/>
              <a:t>27-6-2018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12B312A-A793-46C6-85FD-951AA3D27D60}" type="slidenum">
              <a:rPr lang="nl-NL" smtClean="0"/>
              <a:pPr/>
              <a:t>‹nr.›</a:t>
            </a:fld>
            <a:endParaRPr lang="nl-NL"/>
          </a:p>
        </p:txBody>
      </p:sp>
      <p:sp>
        <p:nvSpPr>
          <p:cNvPr id="8" name="Titel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Vergelijking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nl-NL" smtClean="0"/>
              <a:t>Klik om de modelstijlen te bewerken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nl-NL" smtClean="0"/>
              <a:t>Klik om de modelstijlen te bewerken</a:t>
            </a:r>
          </a:p>
        </p:txBody>
      </p:sp>
      <p:sp>
        <p:nvSpPr>
          <p:cNvPr id="5" name="Tijdelijke aanduiding voor inhoud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8FAAB46-E17F-49B1-B616-A08AF2E88C67}" type="datetimeFigureOut">
              <a:rPr lang="nl-NL" smtClean="0"/>
              <a:pPr/>
              <a:t>27-6-2018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12B312A-A793-46C6-85FD-951AA3D27D60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8FAAB46-E17F-49B1-B616-A08AF2E88C67}" type="datetimeFigureOut">
              <a:rPr lang="nl-NL" smtClean="0"/>
              <a:pPr/>
              <a:t>27-6-2018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12B312A-A793-46C6-85FD-951AA3D27D60}" type="slidenum">
              <a:rPr lang="nl-NL" smtClean="0"/>
              <a:pPr/>
              <a:t>‹nr.›</a:t>
            </a:fld>
            <a:endParaRPr lang="nl-NL"/>
          </a:p>
        </p:txBody>
      </p:sp>
      <p:sp>
        <p:nvSpPr>
          <p:cNvPr id="6" name="Titel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8FAAB46-E17F-49B1-B616-A08AF2E88C67}" type="datetimeFigureOut">
              <a:rPr lang="nl-NL" smtClean="0"/>
              <a:pPr/>
              <a:t>27-6-2018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12B312A-A793-46C6-85FD-951AA3D27D60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Inhoud met bijschrift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58FAAB46-E17F-49B1-B616-A08AF2E88C67}" type="datetimeFigureOut">
              <a:rPr lang="nl-NL" smtClean="0"/>
              <a:pPr/>
              <a:t>27-6-2018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12B312A-A793-46C6-85FD-951AA3D27D60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Afbeelding met bijschrif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nl-NL" smtClean="0"/>
              <a:t>Klik om de modelstijlen te bewerken</a:t>
            </a: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nl-NL" smtClean="0"/>
              <a:t>Klik op het pictogram als u een afbeelding wilt toevoegen</a:t>
            </a:r>
            <a:endParaRPr kumimoji="0" lang="en-US" dirty="0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8FAAB46-E17F-49B1-B616-A08AF2E88C67}" type="datetimeFigureOut">
              <a:rPr lang="nl-NL" smtClean="0"/>
              <a:pPr/>
              <a:t>27-6-2018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112B312A-A793-46C6-85FD-951AA3D27D60}" type="slidenum">
              <a:rPr lang="nl-NL" smtClean="0"/>
              <a:pPr/>
              <a:t>‹nr.›</a:t>
            </a:fld>
            <a:endParaRPr lang="nl-NL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8" name="Vrije v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Vrije v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echthoekige driehoek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Rechte verbindingslijn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Punthaak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Punthaak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Vrije v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Vrije v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echthoekige driehoek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Rechte verbindingslijn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jdelijke aanduiding voor titel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0" name="Tijdelijke aanduiding voor tekst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nl-NL" smtClean="0"/>
              <a:t>Klik om de modelstijlen te bewerken</a:t>
            </a:r>
          </a:p>
          <a:p>
            <a:pPr lvl="1" eaLnBrk="1" latinLnBrk="0" hangingPunct="1"/>
            <a:r>
              <a:rPr kumimoji="0" lang="nl-NL" smtClean="0"/>
              <a:t>Tweede niveau</a:t>
            </a:r>
          </a:p>
          <a:p>
            <a:pPr lvl="2" eaLnBrk="1" latinLnBrk="0" hangingPunct="1"/>
            <a:r>
              <a:rPr kumimoji="0" lang="nl-NL" smtClean="0"/>
              <a:t>Derde niveau</a:t>
            </a:r>
          </a:p>
          <a:p>
            <a:pPr lvl="3" eaLnBrk="1" latinLnBrk="0" hangingPunct="1"/>
            <a:r>
              <a:rPr kumimoji="0" lang="nl-NL" smtClean="0"/>
              <a:t>Vierde niveau</a:t>
            </a:r>
          </a:p>
          <a:p>
            <a:pPr lvl="4" eaLnBrk="1" latinLnBrk="0" hangingPunct="1"/>
            <a:r>
              <a:rPr kumimoji="0" lang="nl-NL" smtClean="0"/>
              <a:t>Vijfde niveau</a:t>
            </a:r>
            <a:endParaRPr kumimoji="0" lang="en-US"/>
          </a:p>
        </p:txBody>
      </p:sp>
      <p:sp>
        <p:nvSpPr>
          <p:cNvPr id="10" name="Tijdelijke aanduiding voor datum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58FAAB46-E17F-49B1-B616-A08AF2E88C67}" type="datetimeFigureOut">
              <a:rPr lang="nl-NL" smtClean="0"/>
              <a:pPr/>
              <a:t>27-6-2018</a:t>
            </a:fld>
            <a:endParaRPr lang="nl-NL"/>
          </a:p>
        </p:txBody>
      </p:sp>
      <p:sp>
        <p:nvSpPr>
          <p:cNvPr id="22" name="Tijdelijke aanduiding voor voettekst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nl-NL"/>
          </a:p>
        </p:txBody>
      </p:sp>
      <p:sp>
        <p:nvSpPr>
          <p:cNvPr id="18" name="Tijdelijke aanduiding voor dianumm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112B312A-A793-46C6-85FD-951AA3D27D60}" type="slidenum">
              <a:rPr lang="nl-NL" smtClean="0"/>
              <a:pPr/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mailto:krikkewilja@gmail.com" TargetMode="External"/><Relationship Id="rId2" Type="http://schemas.openxmlformats.org/officeDocument/2006/relationships/hyperlink" Target="https://www.wiljakrikke.nl/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z="2000" dirty="0" smtClean="0"/>
              <a:t>Dienstverlening </a:t>
            </a:r>
            <a:r>
              <a:rPr lang="nl-NL" sz="2000" dirty="0" err="1" smtClean="0"/>
              <a:t>Krikke</a:t>
            </a:r>
            <a:r>
              <a:rPr lang="nl-NL" sz="2000" dirty="0" smtClean="0"/>
              <a:t> Consult</a:t>
            </a:r>
            <a:endParaRPr lang="nl-NL" sz="2000" dirty="0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2"/>
          </p:nvPr>
        </p:nvSpPr>
        <p:spPr>
          <a:xfrm>
            <a:off x="381000" y="836712"/>
            <a:ext cx="2822848" cy="6624736"/>
          </a:xfrm>
        </p:spPr>
        <p:txBody>
          <a:bodyPr>
            <a:normAutofit/>
          </a:bodyPr>
          <a:lstStyle/>
          <a:p>
            <a:pPr algn="l"/>
            <a:r>
              <a:rPr lang="nl-NL" sz="1200" dirty="0" smtClean="0">
                <a:solidFill>
                  <a:schemeClr val="tx1"/>
                </a:solidFill>
              </a:rPr>
              <a:t>Mijn naam is </a:t>
            </a:r>
            <a:r>
              <a:rPr lang="nl-NL" sz="1200" dirty="0" err="1" smtClean="0">
                <a:solidFill>
                  <a:schemeClr val="tx1"/>
                </a:solidFill>
              </a:rPr>
              <a:t>Wilja</a:t>
            </a:r>
            <a:r>
              <a:rPr lang="nl-NL" sz="1200" dirty="0" smtClean="0">
                <a:solidFill>
                  <a:schemeClr val="tx1"/>
                </a:solidFill>
              </a:rPr>
              <a:t> </a:t>
            </a:r>
            <a:r>
              <a:rPr lang="nl-NL" sz="1200" dirty="0" err="1" smtClean="0">
                <a:solidFill>
                  <a:schemeClr val="tx1"/>
                </a:solidFill>
              </a:rPr>
              <a:t>Krikke</a:t>
            </a:r>
            <a:r>
              <a:rPr lang="nl-NL" sz="1200" dirty="0" smtClean="0">
                <a:solidFill>
                  <a:schemeClr val="tx1"/>
                </a:solidFill>
              </a:rPr>
              <a:t>, ik ben 52 jaar en woon in Den Haag.</a:t>
            </a:r>
          </a:p>
          <a:p>
            <a:pPr algn="l"/>
            <a:endParaRPr lang="nl-NL" sz="1200" dirty="0" smtClean="0">
              <a:solidFill>
                <a:schemeClr val="tx1"/>
              </a:solidFill>
            </a:endParaRPr>
          </a:p>
          <a:p>
            <a:pPr algn="l"/>
            <a:r>
              <a:rPr lang="nl-NL" sz="1200" dirty="0" smtClean="0">
                <a:solidFill>
                  <a:schemeClr val="tx1"/>
                </a:solidFill>
              </a:rPr>
              <a:t>Ik ben </a:t>
            </a:r>
            <a:r>
              <a:rPr lang="nl-NL" sz="1200" dirty="0" err="1" smtClean="0">
                <a:solidFill>
                  <a:schemeClr val="tx1"/>
                </a:solidFill>
              </a:rPr>
              <a:t>recruitmentspecialist</a:t>
            </a:r>
            <a:r>
              <a:rPr lang="nl-NL" sz="1200" dirty="0" smtClean="0">
                <a:solidFill>
                  <a:schemeClr val="tx1"/>
                </a:solidFill>
              </a:rPr>
              <a:t>, heb in dit vak tijdens mijn </a:t>
            </a:r>
            <a:r>
              <a:rPr lang="nl-NL" sz="1200" dirty="0" err="1" smtClean="0">
                <a:solidFill>
                  <a:schemeClr val="tx1"/>
                </a:solidFill>
              </a:rPr>
              <a:t>HR-werk</a:t>
            </a:r>
            <a:r>
              <a:rPr lang="nl-NL" sz="1200" dirty="0" smtClean="0">
                <a:solidFill>
                  <a:schemeClr val="tx1"/>
                </a:solidFill>
              </a:rPr>
              <a:t> veel ervaring opgedaan. </a:t>
            </a:r>
          </a:p>
          <a:p>
            <a:pPr algn="l"/>
            <a:endParaRPr lang="nl-NL" sz="1200" dirty="0" smtClean="0">
              <a:solidFill>
                <a:schemeClr val="tx1"/>
              </a:solidFill>
            </a:endParaRPr>
          </a:p>
          <a:p>
            <a:pPr algn="l"/>
            <a:r>
              <a:rPr lang="nl-NL" sz="1200" dirty="0" smtClean="0">
                <a:solidFill>
                  <a:schemeClr val="tx1"/>
                </a:solidFill>
              </a:rPr>
              <a:t>Door goed te kijken naar de vraag van de organisatie, klant en deze goed af te stemmen met de kandidaat kan je een goede match maken. Dit is heel belangrijk. </a:t>
            </a:r>
          </a:p>
          <a:p>
            <a:pPr algn="l"/>
            <a:endParaRPr lang="nl-NL" sz="1200" dirty="0" smtClean="0">
              <a:solidFill>
                <a:schemeClr val="tx1"/>
              </a:solidFill>
            </a:endParaRPr>
          </a:p>
          <a:p>
            <a:pPr algn="l"/>
            <a:r>
              <a:rPr lang="nl-NL" sz="1200" dirty="0" smtClean="0">
                <a:solidFill>
                  <a:schemeClr val="tx1"/>
                </a:solidFill>
              </a:rPr>
              <a:t>Ik vind het heel fijn als ik iemand weer blij kan maken met een leuke baan.</a:t>
            </a:r>
          </a:p>
          <a:p>
            <a:pPr algn="l"/>
            <a:endParaRPr lang="nl-NL" sz="1200" dirty="0" smtClean="0">
              <a:solidFill>
                <a:schemeClr val="tx1"/>
              </a:solidFill>
            </a:endParaRPr>
          </a:p>
          <a:p>
            <a:pPr algn="l"/>
            <a:r>
              <a:rPr lang="nl-NL" sz="1200" dirty="0" smtClean="0">
                <a:solidFill>
                  <a:schemeClr val="tx1"/>
                </a:solidFill>
              </a:rPr>
              <a:t>Je kunt met mij contact opnemen als je wilt dat ik voor jou op zoek ga naar een interessante functie. </a:t>
            </a:r>
          </a:p>
          <a:p>
            <a:pPr algn="l"/>
            <a:endParaRPr lang="nl-NL" sz="1200" dirty="0" smtClean="0">
              <a:solidFill>
                <a:schemeClr val="tx1"/>
              </a:solidFill>
            </a:endParaRPr>
          </a:p>
          <a:p>
            <a:pPr algn="l"/>
            <a:r>
              <a:rPr lang="nl-NL" sz="1200" dirty="0" smtClean="0">
                <a:solidFill>
                  <a:schemeClr val="tx1"/>
                </a:solidFill>
              </a:rPr>
              <a:t>Ik bemiddel in verschillende beroepen en sectoren. 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algn="ctr"/>
            <a:r>
              <a:rPr lang="nl-NL" dirty="0" smtClean="0"/>
              <a:t>Voorstellen en introductie</a:t>
            </a:r>
            <a:endParaRPr lang="nl-NL" dirty="0"/>
          </a:p>
        </p:txBody>
      </p:sp>
      <p:pic>
        <p:nvPicPr>
          <p:cNvPr id="5" name="Afbeelding 4" descr="profielfoto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355976" y="1628800"/>
            <a:ext cx="3692718" cy="2880320"/>
          </a:xfrm>
          <a:prstGeom prst="rect">
            <a:avLst/>
          </a:prstGeom>
        </p:spPr>
      </p:pic>
      <p:pic>
        <p:nvPicPr>
          <p:cNvPr id="6" name="Afbeelding 5" descr="logoklein[1]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156176" y="5805264"/>
            <a:ext cx="2736304" cy="47587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jdelijke aanduiding voor inhoud 5"/>
          <p:cNvSpPr>
            <a:spLocks noGrp="1"/>
          </p:cNvSpPr>
          <p:nvPr>
            <p:ph idx="1"/>
          </p:nvPr>
        </p:nvSpPr>
        <p:spPr>
          <a:xfrm>
            <a:off x="683568" y="1556792"/>
            <a:ext cx="7241232" cy="4917160"/>
          </a:xfrm>
        </p:spPr>
        <p:txBody>
          <a:bodyPr/>
          <a:lstStyle/>
          <a:p>
            <a:pPr>
              <a:buNone/>
            </a:pPr>
            <a:r>
              <a:rPr lang="nl-NL" sz="1800" dirty="0" err="1" smtClean="0"/>
              <a:t>Krikke</a:t>
            </a:r>
            <a:r>
              <a:rPr lang="nl-NL" sz="1800" dirty="0" smtClean="0"/>
              <a:t> Consult is een </a:t>
            </a:r>
            <a:r>
              <a:rPr lang="nl-NL" sz="1800" dirty="0" err="1" smtClean="0"/>
              <a:t>full-dienstverlener</a:t>
            </a:r>
            <a:r>
              <a:rPr lang="nl-NL" sz="1800" dirty="0" smtClean="0"/>
              <a:t> waar  u</a:t>
            </a:r>
          </a:p>
          <a:p>
            <a:pPr>
              <a:buNone/>
            </a:pPr>
            <a:r>
              <a:rPr lang="nl-NL" sz="1800" dirty="0" smtClean="0"/>
              <a:t>als opdrachtgever centraal staat. </a:t>
            </a:r>
          </a:p>
          <a:p>
            <a:r>
              <a:rPr lang="nl-NL" sz="1800" dirty="0" smtClean="0"/>
              <a:t>Wilt u alleen dat </a:t>
            </a:r>
            <a:r>
              <a:rPr lang="nl-NL" sz="1800" dirty="0" err="1" smtClean="0"/>
              <a:t>dat</a:t>
            </a:r>
            <a:r>
              <a:rPr lang="nl-NL" sz="1800" dirty="0" smtClean="0"/>
              <a:t> uw </a:t>
            </a:r>
            <a:r>
              <a:rPr lang="nl-NL" sz="1800" dirty="0" err="1" smtClean="0"/>
              <a:t>CV’s</a:t>
            </a:r>
            <a:r>
              <a:rPr lang="nl-NL" sz="1800" dirty="0" smtClean="0"/>
              <a:t> worden gecontroleerd?</a:t>
            </a:r>
          </a:p>
          <a:p>
            <a:r>
              <a:rPr lang="nl-NL" sz="1800" dirty="0" smtClean="0"/>
              <a:t>Uw vacature gemaakt wordt?</a:t>
            </a:r>
          </a:p>
          <a:p>
            <a:r>
              <a:rPr lang="nl-NL" sz="1800" dirty="0" smtClean="0"/>
              <a:t>Het eerste gesprek gevoerd wordt? </a:t>
            </a:r>
          </a:p>
          <a:p>
            <a:r>
              <a:rPr lang="nl-NL" sz="1800" dirty="0" smtClean="0"/>
              <a:t>Kandidaten werven of selecteren?</a:t>
            </a:r>
          </a:p>
          <a:p>
            <a:r>
              <a:rPr lang="nl-NL" sz="1800" dirty="0" smtClean="0"/>
              <a:t>Wilt u het hele traject van werven en selecteren uit handen geven?</a:t>
            </a:r>
          </a:p>
          <a:p>
            <a:r>
              <a:rPr lang="nl-NL" sz="1800" dirty="0" smtClean="0"/>
              <a:t>Alles kan, want u stelt uw eigen diensten pakket samen. </a:t>
            </a:r>
          </a:p>
          <a:p>
            <a:pPr>
              <a:buNone/>
            </a:pPr>
            <a:endParaRPr lang="nl-NL" dirty="0" smtClean="0"/>
          </a:p>
          <a:p>
            <a:pPr>
              <a:buNone/>
            </a:pPr>
            <a:endParaRPr lang="nl-NL" dirty="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nl-NL" sz="2700" dirty="0" err="1" smtClean="0"/>
              <a:t>Krikke</a:t>
            </a:r>
            <a:r>
              <a:rPr lang="nl-NL" sz="2700" dirty="0" smtClean="0"/>
              <a:t> Consult, </a:t>
            </a:r>
            <a:br>
              <a:rPr lang="nl-NL" sz="2700" dirty="0" smtClean="0"/>
            </a:br>
            <a:r>
              <a:rPr lang="nl-NL" sz="2700" dirty="0" err="1" smtClean="0"/>
              <a:t>full-dienstverlener</a:t>
            </a:r>
            <a:endParaRPr lang="nl-NL" sz="2700" dirty="0"/>
          </a:p>
        </p:txBody>
      </p:sp>
      <p:pic>
        <p:nvPicPr>
          <p:cNvPr id="5" name="Afbeelding 4" descr="logoklein[1]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796136" y="6165304"/>
            <a:ext cx="2736304" cy="475879"/>
          </a:xfrm>
          <a:prstGeom prst="rect">
            <a:avLst/>
          </a:prstGeom>
        </p:spPr>
      </p:pic>
      <p:pic>
        <p:nvPicPr>
          <p:cNvPr id="8" name="Afbeelding 7" descr="fullservice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067944" y="4581128"/>
            <a:ext cx="1581150" cy="16002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l-NL" sz="2000" dirty="0" smtClean="0"/>
              <a:t>‘Zodra u een vacature plaatst wordt u overladen met </a:t>
            </a:r>
            <a:r>
              <a:rPr lang="nl-NL" sz="2000" dirty="0" err="1" smtClean="0"/>
              <a:t>CV’s</a:t>
            </a:r>
            <a:r>
              <a:rPr lang="nl-NL" sz="2000" dirty="0" smtClean="0"/>
              <a:t>’</a:t>
            </a:r>
          </a:p>
          <a:p>
            <a:r>
              <a:rPr lang="nl-NL" sz="2000" dirty="0" smtClean="0"/>
              <a:t>U heeft misschien niet de tijd of altijd zin om ze allemaal te bekijken, te beoordelen, laat staan te beantwoorden. </a:t>
            </a:r>
          </a:p>
          <a:p>
            <a:r>
              <a:rPr lang="nl-NL" sz="2000" dirty="0" err="1" smtClean="0"/>
              <a:t>Krikke</a:t>
            </a:r>
            <a:r>
              <a:rPr lang="nl-NL" sz="2000" dirty="0" smtClean="0"/>
              <a:t> Consult neemt deze taak graag van u over. </a:t>
            </a:r>
          </a:p>
          <a:p>
            <a:endParaRPr lang="nl-NL" sz="2400" dirty="0" smtClean="0"/>
          </a:p>
          <a:p>
            <a:pPr>
              <a:buNone/>
            </a:pPr>
            <a:endParaRPr lang="nl-NL" sz="2400" dirty="0" smtClean="0"/>
          </a:p>
          <a:p>
            <a:pPr>
              <a:buNone/>
            </a:pPr>
            <a:endParaRPr lang="nl-NL" dirty="0" smtClean="0"/>
          </a:p>
          <a:p>
            <a:pPr>
              <a:buNone/>
            </a:pPr>
            <a:r>
              <a:rPr lang="nl-NL" dirty="0" smtClean="0"/>
              <a:t>   </a:t>
            </a:r>
          </a:p>
          <a:p>
            <a:pPr>
              <a:buNone/>
            </a:pPr>
            <a:endParaRPr lang="nl-NL" dirty="0" smtClean="0"/>
          </a:p>
          <a:p>
            <a:pPr>
              <a:buNone/>
            </a:pPr>
            <a:endParaRPr lang="nl-NL" dirty="0" smtClean="0"/>
          </a:p>
          <a:p>
            <a:pPr>
              <a:buNone/>
            </a:pPr>
            <a:endParaRPr lang="nl-NL" dirty="0" smtClean="0"/>
          </a:p>
          <a:p>
            <a:pPr>
              <a:buNone/>
            </a:pPr>
            <a:endParaRPr lang="nl-NL" dirty="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Controleren van </a:t>
            </a:r>
            <a:r>
              <a:rPr lang="nl-NL" dirty="0" err="1" smtClean="0"/>
              <a:t>CV’s</a:t>
            </a:r>
            <a:r>
              <a:rPr lang="nl-NL" dirty="0" smtClean="0"/>
              <a:t> </a:t>
            </a:r>
            <a:endParaRPr lang="nl-NL" dirty="0"/>
          </a:p>
        </p:txBody>
      </p:sp>
      <p:pic>
        <p:nvPicPr>
          <p:cNvPr id="4" name="Afbeelding 3" descr="logoklein[1]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084168" y="6165304"/>
            <a:ext cx="2376264" cy="475879"/>
          </a:xfrm>
          <a:prstGeom prst="rect">
            <a:avLst/>
          </a:prstGeom>
        </p:spPr>
      </p:pic>
      <p:pic>
        <p:nvPicPr>
          <p:cNvPr id="5" name="Afbeelding 4" descr="werving en selectie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115616" y="3212976"/>
            <a:ext cx="5904656" cy="260951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l-NL" sz="1800" dirty="0" smtClean="0"/>
              <a:t>De kandidaten worden beoordeeld op:</a:t>
            </a:r>
          </a:p>
          <a:p>
            <a:r>
              <a:rPr lang="nl-NL" sz="1800" dirty="0" smtClean="0"/>
              <a:t>De </a:t>
            </a:r>
            <a:r>
              <a:rPr lang="nl-NL" sz="1800" dirty="0" err="1" smtClean="0"/>
              <a:t>CV’s</a:t>
            </a:r>
            <a:r>
              <a:rPr lang="nl-NL" sz="1800" dirty="0" smtClean="0"/>
              <a:t> (opleidingen en werkervaring);</a:t>
            </a:r>
          </a:p>
          <a:p>
            <a:r>
              <a:rPr lang="nl-NL" sz="1800" dirty="0" smtClean="0"/>
              <a:t>De sollicitatiebrieven (motivatie en </a:t>
            </a:r>
            <a:r>
              <a:rPr lang="nl-NL" sz="1800" dirty="0" err="1" smtClean="0"/>
              <a:t>orginaliteit</a:t>
            </a:r>
            <a:r>
              <a:rPr lang="nl-NL" sz="1800" dirty="0" smtClean="0"/>
              <a:t>);</a:t>
            </a:r>
          </a:p>
          <a:p>
            <a:r>
              <a:rPr lang="nl-NL" sz="1800" dirty="0" smtClean="0"/>
              <a:t>De door hun opgegeven referenties;</a:t>
            </a:r>
          </a:p>
          <a:p>
            <a:r>
              <a:rPr lang="nl-NL" sz="1800" dirty="0" smtClean="0"/>
              <a:t>De door hun opgegeven diploma’s</a:t>
            </a:r>
          </a:p>
          <a:p>
            <a:r>
              <a:rPr lang="nl-NL" sz="1800" dirty="0" smtClean="0"/>
              <a:t>Hun online activiteiten( sociale netwerken als </a:t>
            </a:r>
            <a:r>
              <a:rPr lang="nl-NL" sz="1800" dirty="0" err="1" smtClean="0"/>
              <a:t>LinkedIn</a:t>
            </a:r>
            <a:r>
              <a:rPr lang="nl-NL" sz="1800" dirty="0" smtClean="0"/>
              <a:t>, </a:t>
            </a:r>
            <a:r>
              <a:rPr lang="nl-NL" sz="1800" dirty="0" err="1" smtClean="0"/>
              <a:t>Facebook</a:t>
            </a:r>
            <a:r>
              <a:rPr lang="nl-NL" sz="1800" dirty="0" smtClean="0"/>
              <a:t>, </a:t>
            </a:r>
            <a:r>
              <a:rPr lang="nl-NL" sz="1800" dirty="0" err="1" smtClean="0"/>
              <a:t>twitter</a:t>
            </a:r>
            <a:r>
              <a:rPr lang="nl-NL" sz="1800" dirty="0" smtClean="0"/>
              <a:t>, Instagram)</a:t>
            </a:r>
          </a:p>
          <a:p>
            <a:r>
              <a:rPr lang="nl-NL" sz="1800" dirty="0" smtClean="0"/>
              <a:t>Uit deze onderzoeken komen de kandidaten die ik wil gaan spreken naar voren. </a:t>
            </a:r>
          </a:p>
          <a:p>
            <a:endParaRPr lang="nl-NL" sz="2000" dirty="0" smtClean="0"/>
          </a:p>
          <a:p>
            <a:endParaRPr lang="nl-NL" sz="2000" dirty="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nl-NL" dirty="0" smtClean="0"/>
              <a:t>Kandidaten beoordelen</a:t>
            </a:r>
            <a:endParaRPr lang="nl-NL" dirty="0"/>
          </a:p>
        </p:txBody>
      </p:sp>
      <p:pic>
        <p:nvPicPr>
          <p:cNvPr id="4" name="Afbeelding 3" descr="logoklein[1]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300192" y="5805264"/>
            <a:ext cx="2376264" cy="475879"/>
          </a:xfrm>
          <a:prstGeom prst="rect">
            <a:avLst/>
          </a:prstGeom>
        </p:spPr>
      </p:pic>
      <p:pic>
        <p:nvPicPr>
          <p:cNvPr id="5" name="Afbeelding 4" descr="onderzoeken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267744" y="4149080"/>
            <a:ext cx="2856319" cy="214223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l-NL" sz="2000" dirty="0" smtClean="0"/>
              <a:t>Om de selectie nog nauwkeuriger te maken, benadert </a:t>
            </a:r>
            <a:r>
              <a:rPr lang="nl-NL" sz="2000" dirty="0" err="1" smtClean="0"/>
              <a:t>Krikke</a:t>
            </a:r>
            <a:r>
              <a:rPr lang="nl-NL" sz="2000" dirty="0" smtClean="0"/>
              <a:t> Consult, de kandidaten eerst telefonisch om een inventarisatie gesprek te houden;</a:t>
            </a:r>
          </a:p>
          <a:p>
            <a:r>
              <a:rPr lang="nl-NL" sz="2000" dirty="0" smtClean="0"/>
              <a:t>Daarna nodig ik de kandidaten uit voor een persoonlijk gesprek;</a:t>
            </a:r>
          </a:p>
          <a:p>
            <a:r>
              <a:rPr lang="nl-NL" sz="2000" dirty="0" smtClean="0"/>
              <a:t>Waarin ik dieper op de persoon in ga, zodat ik de juiste kandidaat (kandidaten) aan u kan voorstellen.</a:t>
            </a:r>
          </a:p>
          <a:p>
            <a:pPr>
              <a:buNone/>
            </a:pPr>
            <a:r>
              <a:rPr lang="nl-NL" sz="2000" dirty="0" smtClean="0"/>
              <a:t> </a:t>
            </a:r>
            <a:endParaRPr lang="nl-NL" sz="2000" dirty="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nl-NL" dirty="0" smtClean="0"/>
              <a:t>Kandidaten interviewen</a:t>
            </a:r>
            <a:endParaRPr lang="nl-NL" dirty="0"/>
          </a:p>
        </p:txBody>
      </p:sp>
      <p:pic>
        <p:nvPicPr>
          <p:cNvPr id="4" name="Afbeelding 3" descr="logoklein[1]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300192" y="5805264"/>
            <a:ext cx="2376264" cy="475879"/>
          </a:xfrm>
          <a:prstGeom prst="rect">
            <a:avLst/>
          </a:prstGeom>
        </p:spPr>
      </p:pic>
      <p:pic>
        <p:nvPicPr>
          <p:cNvPr id="5" name="Afbeelding 4" descr="interview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627784" y="3933056"/>
            <a:ext cx="3384376" cy="225625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l-NL" sz="2000" dirty="0" smtClean="0"/>
              <a:t>Na alle gesprekken, blijven de door u vooraf gestelde aantal kandidaten over welke </a:t>
            </a:r>
            <a:r>
              <a:rPr lang="nl-NL" sz="2000" dirty="0" err="1" smtClean="0"/>
              <a:t>Krikke</a:t>
            </a:r>
            <a:r>
              <a:rPr lang="nl-NL" sz="2000" dirty="0" smtClean="0"/>
              <a:t> Consult aan u zal voorstellen. </a:t>
            </a:r>
            <a:endParaRPr lang="nl-NL" sz="2000" dirty="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nl-NL" dirty="0" smtClean="0"/>
              <a:t>Kandidaten voorstellen</a:t>
            </a:r>
            <a:endParaRPr lang="nl-NL" dirty="0"/>
          </a:p>
        </p:txBody>
      </p:sp>
      <p:pic>
        <p:nvPicPr>
          <p:cNvPr id="4" name="Afbeelding 3" descr="logoklein[1]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300192" y="5805264"/>
            <a:ext cx="2376264" cy="475879"/>
          </a:xfrm>
          <a:prstGeom prst="rect">
            <a:avLst/>
          </a:prstGeom>
        </p:spPr>
      </p:pic>
      <p:pic>
        <p:nvPicPr>
          <p:cNvPr id="5" name="Afbeelding 4" descr="voorstellen aan bedrijf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267744" y="2852936"/>
            <a:ext cx="4467849" cy="233395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l-NL" sz="2000" dirty="0" smtClean="0"/>
              <a:t>Zodra de kandidaat aangenomen is plan ik een opvolggesprek met u in om te kijken of alles naar wens is en om u de kans te geven om </a:t>
            </a:r>
            <a:r>
              <a:rPr lang="nl-NL" sz="2000" dirty="0" err="1" smtClean="0"/>
              <a:t>Krikke</a:t>
            </a:r>
            <a:r>
              <a:rPr lang="nl-NL" sz="2000" dirty="0" smtClean="0"/>
              <a:t> Consult te beoordelen.</a:t>
            </a:r>
          </a:p>
          <a:p>
            <a:pPr>
              <a:buNone/>
            </a:pPr>
            <a:r>
              <a:rPr lang="nl-NL" sz="2000" dirty="0" smtClean="0"/>
              <a:t> </a:t>
            </a:r>
            <a:endParaRPr lang="nl-NL" sz="2000" dirty="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nl-NL" dirty="0" smtClean="0"/>
              <a:t>Opvolg gesprek</a:t>
            </a:r>
            <a:endParaRPr lang="nl-NL" dirty="0"/>
          </a:p>
        </p:txBody>
      </p:sp>
      <p:pic>
        <p:nvPicPr>
          <p:cNvPr id="4" name="Afbeelding 3" descr="logoklein[1]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300192" y="5805264"/>
            <a:ext cx="2376264" cy="475879"/>
          </a:xfrm>
          <a:prstGeom prst="rect">
            <a:avLst/>
          </a:prstGeom>
        </p:spPr>
      </p:pic>
      <p:pic>
        <p:nvPicPr>
          <p:cNvPr id="5" name="Afbeelding 4" descr="opvolggesprek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123728" y="2924944"/>
            <a:ext cx="4471079" cy="244827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nl-NL" sz="2000" dirty="0" smtClean="0"/>
          </a:p>
          <a:p>
            <a:endParaRPr lang="nl-NL" sz="2000" dirty="0" smtClean="0"/>
          </a:p>
          <a:p>
            <a:r>
              <a:rPr lang="nl-NL" sz="2000" dirty="0" err="1" smtClean="0"/>
              <a:t>Krikke</a:t>
            </a:r>
            <a:r>
              <a:rPr lang="nl-NL" sz="2000" dirty="0" smtClean="0"/>
              <a:t> Consult werkt met een </a:t>
            </a:r>
            <a:r>
              <a:rPr lang="nl-NL" sz="2000" dirty="0" err="1" smtClean="0"/>
              <a:t>starterstarief</a:t>
            </a:r>
            <a:r>
              <a:rPr lang="nl-NL" sz="2000" dirty="0" smtClean="0"/>
              <a:t> van 75 euro. Vervolgens zal ik in overleg met u, in samenspraak het tarief vaststellen.</a:t>
            </a:r>
          </a:p>
          <a:p>
            <a:endParaRPr lang="nl-NL" sz="2000" dirty="0" smtClean="0"/>
          </a:p>
          <a:p>
            <a:pPr>
              <a:buNone/>
            </a:pPr>
            <a:endParaRPr lang="nl-NL" sz="2000" dirty="0" smtClean="0"/>
          </a:p>
          <a:p>
            <a:endParaRPr lang="nl-NL" sz="2000" dirty="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8229600" cy="1143000"/>
          </a:xfrm>
        </p:spPr>
        <p:txBody>
          <a:bodyPr/>
          <a:lstStyle/>
          <a:p>
            <a:pPr algn="ctr"/>
            <a:r>
              <a:rPr lang="nl-NL" dirty="0" smtClean="0"/>
              <a:t>Tarieven</a:t>
            </a:r>
            <a:endParaRPr lang="nl-NL" dirty="0"/>
          </a:p>
        </p:txBody>
      </p:sp>
      <p:pic>
        <p:nvPicPr>
          <p:cNvPr id="4" name="Afbeelding 3" descr="logoklein[1]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300192" y="5805264"/>
            <a:ext cx="2376264" cy="475879"/>
          </a:xfrm>
          <a:prstGeom prst="rect">
            <a:avLst/>
          </a:prstGeom>
        </p:spPr>
      </p:pic>
      <p:pic>
        <p:nvPicPr>
          <p:cNvPr id="5" name="Afbeelding 4" descr="voordeel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059832" y="3356992"/>
            <a:ext cx="3240360" cy="208823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l-NL" sz="2000" dirty="0" smtClean="0"/>
              <a:t>Ik hoop dat deze presentatie u inzicht heeft gegeven in wat u van </a:t>
            </a:r>
            <a:r>
              <a:rPr lang="nl-NL" sz="2000" dirty="0" err="1" smtClean="0"/>
              <a:t>Krikke</a:t>
            </a:r>
            <a:r>
              <a:rPr lang="nl-NL" sz="2000" dirty="0" smtClean="0"/>
              <a:t> Consult mag en kan verwachten. </a:t>
            </a:r>
          </a:p>
          <a:p>
            <a:r>
              <a:rPr lang="nl-NL" sz="2000" dirty="0" smtClean="0"/>
              <a:t>Maar </a:t>
            </a:r>
            <a:r>
              <a:rPr lang="nl-NL" sz="2000" dirty="0" err="1" smtClean="0"/>
              <a:t>Krikke</a:t>
            </a:r>
            <a:r>
              <a:rPr lang="nl-NL" sz="2000" dirty="0" smtClean="0"/>
              <a:t> Consult kan nog veel meer op het gebied van Werving,- en Selectie en </a:t>
            </a:r>
            <a:r>
              <a:rPr lang="nl-NL" sz="2000" dirty="0" err="1" smtClean="0"/>
              <a:t>HR-Advies</a:t>
            </a:r>
            <a:r>
              <a:rPr lang="nl-NL" sz="2000" dirty="0" smtClean="0"/>
              <a:t> betekenen. </a:t>
            </a:r>
          </a:p>
          <a:p>
            <a:r>
              <a:rPr lang="nl-NL" sz="2000" dirty="0" smtClean="0"/>
              <a:t>Want u stelt zelf uw dienstenpakket samen. </a:t>
            </a:r>
          </a:p>
          <a:p>
            <a:r>
              <a:rPr lang="nl-NL" sz="2000" dirty="0" smtClean="0"/>
              <a:t>Graag kom ik in gesprek met u om samen te kijken wat </a:t>
            </a:r>
            <a:r>
              <a:rPr lang="nl-NL" sz="2000" dirty="0" err="1" smtClean="0"/>
              <a:t>Krikke</a:t>
            </a:r>
            <a:r>
              <a:rPr lang="nl-NL" sz="2000" dirty="0" smtClean="0"/>
              <a:t> Consult voor u kan betekenen. </a:t>
            </a:r>
          </a:p>
          <a:p>
            <a:endParaRPr lang="nl-NL" sz="2000" dirty="0" smtClean="0"/>
          </a:p>
          <a:p>
            <a:r>
              <a:rPr lang="nl-NL" sz="2000" dirty="0" smtClean="0"/>
              <a:t>Meer info op : </a:t>
            </a:r>
            <a:r>
              <a:rPr lang="nl-NL" sz="2000" dirty="0" smtClean="0">
                <a:hlinkClick r:id="rId2"/>
              </a:rPr>
              <a:t>https://www.wiljakrikke.nl/</a:t>
            </a:r>
            <a:endParaRPr lang="nl-NL" sz="2000" dirty="0" smtClean="0"/>
          </a:p>
          <a:p>
            <a:r>
              <a:rPr lang="nl-NL" sz="2000" dirty="0" smtClean="0"/>
              <a:t>Email: </a:t>
            </a:r>
            <a:r>
              <a:rPr lang="nl-NL" sz="2000" dirty="0" err="1" smtClean="0">
                <a:hlinkClick r:id="rId3"/>
              </a:rPr>
              <a:t>krikkewilja</a:t>
            </a:r>
            <a:r>
              <a:rPr lang="nl-NL" sz="2000" dirty="0" smtClean="0">
                <a:hlinkClick r:id="rId3"/>
              </a:rPr>
              <a:t>@</a:t>
            </a:r>
            <a:r>
              <a:rPr lang="nl-NL" sz="2000" dirty="0" err="1" smtClean="0">
                <a:hlinkClick r:id="rId3"/>
              </a:rPr>
              <a:t>gmail.com</a:t>
            </a:r>
            <a:endParaRPr lang="nl-NL" sz="2000" dirty="0" smtClean="0"/>
          </a:p>
          <a:p>
            <a:r>
              <a:rPr lang="nl-NL" sz="2000" dirty="0" smtClean="0"/>
              <a:t>Tel.06-52403478</a:t>
            </a:r>
            <a:endParaRPr lang="nl-NL" sz="2000" dirty="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nl-NL" dirty="0" smtClean="0"/>
              <a:t>Tot slot</a:t>
            </a:r>
            <a:endParaRPr lang="nl-NL" dirty="0"/>
          </a:p>
        </p:txBody>
      </p:sp>
      <p:pic>
        <p:nvPicPr>
          <p:cNvPr id="4" name="Afbeelding 3" descr="logoklein[1]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300192" y="5805264"/>
            <a:ext cx="2376264" cy="47587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">
  <a:themeElements>
    <a:clrScheme name="Concours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Foundry</Template>
  <TotalTime>231</TotalTime>
  <Words>437</Words>
  <Application>Microsoft Office PowerPoint</Application>
  <PresentationFormat>Diavoorstelling (4:3)</PresentationFormat>
  <Paragraphs>64</Paragraphs>
  <Slides>9</Slides>
  <Notes>0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9</vt:i4>
      </vt:variant>
    </vt:vector>
  </HeadingPairs>
  <TitlesOfParts>
    <vt:vector size="10" baseType="lpstr">
      <vt:lpstr>Concours</vt:lpstr>
      <vt:lpstr>Dienstverlening Krikke Consult</vt:lpstr>
      <vt:lpstr>Krikke Consult,  full-dienstverlener</vt:lpstr>
      <vt:lpstr>Controleren van CV’s </vt:lpstr>
      <vt:lpstr>Kandidaten beoordelen</vt:lpstr>
      <vt:lpstr>Kandidaten interviewen</vt:lpstr>
      <vt:lpstr>Kandidaten voorstellen</vt:lpstr>
      <vt:lpstr>Opvolg gesprek</vt:lpstr>
      <vt:lpstr>Tarieven</vt:lpstr>
      <vt:lpstr>Tot slot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 1</dc:title>
  <dc:creator>Wilja Krikke</dc:creator>
  <cp:lastModifiedBy>Wilja Krikke</cp:lastModifiedBy>
  <cp:revision>45</cp:revision>
  <dcterms:created xsi:type="dcterms:W3CDTF">2018-06-21T08:13:51Z</dcterms:created>
  <dcterms:modified xsi:type="dcterms:W3CDTF">2018-06-27T10:45:18Z</dcterms:modified>
</cp:coreProperties>
</file>